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handoutMasterIdLst>
    <p:handoutMasterId r:id="rId51"/>
  </p:handoutMasterIdLst>
  <p:sldIdLst>
    <p:sldId id="287" r:id="rId2"/>
    <p:sldId id="288" r:id="rId3"/>
    <p:sldId id="310" r:id="rId4"/>
    <p:sldId id="264" r:id="rId5"/>
    <p:sldId id="294" r:id="rId6"/>
    <p:sldId id="1748" r:id="rId7"/>
    <p:sldId id="314" r:id="rId8"/>
    <p:sldId id="1753" r:id="rId9"/>
    <p:sldId id="266" r:id="rId10"/>
    <p:sldId id="303" r:id="rId11"/>
    <p:sldId id="296" r:id="rId12"/>
    <p:sldId id="297" r:id="rId13"/>
    <p:sldId id="298" r:id="rId14"/>
    <p:sldId id="299" r:id="rId15"/>
    <p:sldId id="300" r:id="rId16"/>
    <p:sldId id="302" r:id="rId17"/>
    <p:sldId id="316" r:id="rId18"/>
    <p:sldId id="317" r:id="rId19"/>
    <p:sldId id="318" r:id="rId20"/>
    <p:sldId id="260" r:id="rId21"/>
    <p:sldId id="1752" r:id="rId22"/>
    <p:sldId id="312" r:id="rId23"/>
    <p:sldId id="311" r:id="rId24"/>
    <p:sldId id="289" r:id="rId25"/>
    <p:sldId id="267" r:id="rId26"/>
    <p:sldId id="315" r:id="rId27"/>
    <p:sldId id="261" r:id="rId28"/>
    <p:sldId id="1747" r:id="rId29"/>
    <p:sldId id="268" r:id="rId30"/>
    <p:sldId id="270" r:id="rId31"/>
    <p:sldId id="272" r:id="rId32"/>
    <p:sldId id="274" r:id="rId33"/>
    <p:sldId id="275" r:id="rId34"/>
    <p:sldId id="276" r:id="rId35"/>
    <p:sldId id="277" r:id="rId36"/>
    <p:sldId id="278" r:id="rId37"/>
    <p:sldId id="279" r:id="rId38"/>
    <p:sldId id="280" r:id="rId39"/>
    <p:sldId id="281" r:id="rId40"/>
    <p:sldId id="269" r:id="rId41"/>
    <p:sldId id="282" r:id="rId42"/>
    <p:sldId id="305" r:id="rId43"/>
    <p:sldId id="307" r:id="rId44"/>
    <p:sldId id="263" r:id="rId45"/>
    <p:sldId id="265" r:id="rId46"/>
    <p:sldId id="304" r:id="rId47"/>
    <p:sldId id="1749" r:id="rId48"/>
    <p:sldId id="1750" r:id="rId49"/>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BE33D37-00CD-4440-B407-FE9FB78FA283}">
          <p14:sldIdLst>
            <p14:sldId id="287"/>
            <p14:sldId id="288"/>
            <p14:sldId id="310"/>
            <p14:sldId id="264"/>
            <p14:sldId id="294"/>
            <p14:sldId id="1748"/>
            <p14:sldId id="314"/>
            <p14:sldId id="1753"/>
            <p14:sldId id="266"/>
          </p14:sldIdLst>
        </p14:section>
        <p14:section name="ML_optional" id="{12A462B5-B476-4ACA-B408-21358346890F}">
          <p14:sldIdLst>
            <p14:sldId id="303"/>
            <p14:sldId id="296"/>
            <p14:sldId id="297"/>
            <p14:sldId id="298"/>
            <p14:sldId id="299"/>
            <p14:sldId id="300"/>
            <p14:sldId id="302"/>
          </p14:sldIdLst>
        </p14:section>
        <p14:section name="HOL_start" id="{2FA99E47-DF0F-4BA2-856D-9E8236F5F5A6}">
          <p14:sldIdLst>
            <p14:sldId id="316"/>
            <p14:sldId id="317"/>
            <p14:sldId id="318"/>
            <p14:sldId id="260"/>
            <p14:sldId id="1752"/>
          </p14:sldIdLst>
        </p14:section>
        <p14:section name="EventHubs_Details" id="{0D1D7700-17DF-4132-AA3D-37BDF1C2513E}">
          <p14:sldIdLst>
            <p14:sldId id="312"/>
            <p14:sldId id="311"/>
            <p14:sldId id="289"/>
            <p14:sldId id="267"/>
          </p14:sldIdLst>
        </p14:section>
        <p14:section name="HOL_EH" id="{E70EE1C3-3760-4C10-BAB7-F375801AD5FD}">
          <p14:sldIdLst>
            <p14:sldId id="315"/>
            <p14:sldId id="261"/>
            <p14:sldId id="1747"/>
          </p14:sldIdLst>
        </p14:section>
        <p14:section name="ASA_Extra" id="{E2D24AB5-D99F-40B0-B8D2-AFD8FEA93FEA}">
          <p14:sldIdLst>
            <p14:sldId id="268"/>
            <p14:sldId id="270"/>
            <p14:sldId id="272"/>
            <p14:sldId id="274"/>
            <p14:sldId id="275"/>
            <p14:sldId id="276"/>
            <p14:sldId id="277"/>
            <p14:sldId id="278"/>
            <p14:sldId id="279"/>
            <p14:sldId id="280"/>
            <p14:sldId id="281"/>
            <p14:sldId id="269"/>
            <p14:sldId id="282"/>
          </p14:sldIdLst>
        </p14:section>
        <p14:section name="StorageAndADFNotes" id="{27E8D209-E33B-4A77-BAA4-1E912EB51F98}">
          <p14:sldIdLst>
            <p14:sldId id="305"/>
            <p14:sldId id="307"/>
            <p14:sldId id="263"/>
          </p14:sldIdLst>
        </p14:section>
        <p14:section name="PBI" id="{5A6506D9-8CBC-4C53-8650-E3F5DAEC1911}">
          <p14:sldIdLst>
            <p14:sldId id="265"/>
            <p14:sldId id="304"/>
            <p14:sldId id="1749"/>
            <p14:sldId id="175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780" autoAdjust="0"/>
    <p:restoredTop sz="95808" autoAdjust="0"/>
  </p:normalViewPr>
  <p:slideViewPr>
    <p:cSldViewPr snapToGrid="0">
      <p:cViewPr>
        <p:scale>
          <a:sx n="70" d="100"/>
          <a:sy n="70" d="100"/>
        </p:scale>
        <p:origin x="1274" y="7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3FB60F-007D-4644-9A26-50D96AE329A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CEE11E27-09E2-4C93-9D36-A8FE1D4A15D2}">
      <dgm:prSet phldrT="[Text]"/>
      <dgm:spPr>
        <a:solidFill>
          <a:srgbClr val="293BA0"/>
        </a:solidFill>
        <a:ln>
          <a:noFill/>
        </a:ln>
      </dgm:spPr>
      <dgm:t>
        <a:bodyPr/>
        <a:lstStyle/>
        <a:p>
          <a:r>
            <a:rPr lang="en-US" dirty="0"/>
            <a:t>Define Objective</a:t>
          </a:r>
        </a:p>
      </dgm:t>
    </dgm:pt>
    <dgm:pt modelId="{90CE2A8C-3B4C-4C08-86EC-BF2417D8DF92}" type="parTrans" cxnId="{C96593E6-8B4C-4585-95F6-40637738E94B}">
      <dgm:prSet/>
      <dgm:spPr/>
      <dgm:t>
        <a:bodyPr/>
        <a:lstStyle/>
        <a:p>
          <a:endParaRPr lang="en-US"/>
        </a:p>
      </dgm:t>
    </dgm:pt>
    <dgm:pt modelId="{81E5823F-F1FA-43B1-82BC-3EAD88E0E9C9}" type="sibTrans" cxnId="{C96593E6-8B4C-4585-95F6-40637738E94B}">
      <dgm:prSet/>
      <dgm:spPr>
        <a:solidFill>
          <a:srgbClr val="00BCF2"/>
        </a:solidFill>
      </dgm:spPr>
      <dgm:t>
        <a:bodyPr/>
        <a:lstStyle/>
        <a:p>
          <a:endParaRPr lang="en-US" dirty="0"/>
        </a:p>
      </dgm:t>
    </dgm:pt>
    <dgm:pt modelId="{C30BA1BC-1FBA-4AD5-A031-49388785D441}">
      <dgm:prSet phldrT="[Text]"/>
      <dgm:spPr>
        <a:solidFill>
          <a:srgbClr val="293BA0"/>
        </a:solidFill>
        <a:ln>
          <a:noFill/>
        </a:ln>
      </dgm:spPr>
      <dgm:t>
        <a:bodyPr/>
        <a:lstStyle/>
        <a:p>
          <a:r>
            <a:rPr lang="en-US" dirty="0"/>
            <a:t>Collect &amp; Prepare Data</a:t>
          </a:r>
        </a:p>
      </dgm:t>
    </dgm:pt>
    <dgm:pt modelId="{49BCA6B9-73CC-4B0B-9EE1-907F8F501754}" type="parTrans" cxnId="{22A9E764-8EF0-4015-9CD6-82A6D6DAB818}">
      <dgm:prSet/>
      <dgm:spPr/>
      <dgm:t>
        <a:bodyPr/>
        <a:lstStyle/>
        <a:p>
          <a:endParaRPr lang="en-US"/>
        </a:p>
      </dgm:t>
    </dgm:pt>
    <dgm:pt modelId="{E7A1935B-93C9-450F-9035-95AC51EB4E85}" type="sibTrans" cxnId="{22A9E764-8EF0-4015-9CD6-82A6D6DAB818}">
      <dgm:prSet/>
      <dgm:spPr>
        <a:solidFill>
          <a:srgbClr val="00BCF2"/>
        </a:solidFill>
      </dgm:spPr>
      <dgm:t>
        <a:bodyPr/>
        <a:lstStyle/>
        <a:p>
          <a:endParaRPr lang="en-US"/>
        </a:p>
      </dgm:t>
    </dgm:pt>
    <dgm:pt modelId="{573EB629-B13D-42B1-B98C-460AFB5C10BE}">
      <dgm:prSet phldrT="[Text]"/>
      <dgm:spPr>
        <a:solidFill>
          <a:srgbClr val="293BA0"/>
        </a:solidFill>
        <a:ln>
          <a:noFill/>
        </a:ln>
      </dgm:spPr>
      <dgm:t>
        <a:bodyPr/>
        <a:lstStyle/>
        <a:p>
          <a:r>
            <a:rPr lang="en-US" dirty="0"/>
            <a:t>Train Model</a:t>
          </a:r>
        </a:p>
      </dgm:t>
    </dgm:pt>
    <dgm:pt modelId="{972853B1-C889-49CE-A5A3-25DE79A4F757}" type="parTrans" cxnId="{6F6AED96-25F6-416F-97F9-F8C9A5F6DBEC}">
      <dgm:prSet/>
      <dgm:spPr/>
      <dgm:t>
        <a:bodyPr/>
        <a:lstStyle/>
        <a:p>
          <a:endParaRPr lang="en-US"/>
        </a:p>
      </dgm:t>
    </dgm:pt>
    <dgm:pt modelId="{0D52DCB2-5A5F-45A6-BE6E-9211454631CB}" type="sibTrans" cxnId="{6F6AED96-25F6-416F-97F9-F8C9A5F6DBEC}">
      <dgm:prSet/>
      <dgm:spPr>
        <a:solidFill>
          <a:srgbClr val="00BCF2"/>
        </a:solidFill>
      </dgm:spPr>
      <dgm:t>
        <a:bodyPr/>
        <a:lstStyle/>
        <a:p>
          <a:endParaRPr lang="en-US"/>
        </a:p>
      </dgm:t>
    </dgm:pt>
    <dgm:pt modelId="{142B1D8C-DB81-4167-BEE9-06661A795ECA}">
      <dgm:prSet phldrT="[Text]"/>
      <dgm:spPr>
        <a:solidFill>
          <a:srgbClr val="293BA0"/>
        </a:solidFill>
        <a:ln>
          <a:noFill/>
        </a:ln>
      </dgm:spPr>
      <dgm:t>
        <a:bodyPr/>
        <a:lstStyle/>
        <a:p>
          <a:r>
            <a:rPr lang="en-US" dirty="0"/>
            <a:t>Analyze Results</a:t>
          </a:r>
        </a:p>
      </dgm:t>
    </dgm:pt>
    <dgm:pt modelId="{E2271554-0CB7-47AA-8883-7067F714FB0B}" type="parTrans" cxnId="{8338084D-4B58-4E84-A07E-995F3263C45B}">
      <dgm:prSet/>
      <dgm:spPr/>
      <dgm:t>
        <a:bodyPr/>
        <a:lstStyle/>
        <a:p>
          <a:endParaRPr lang="en-US"/>
        </a:p>
      </dgm:t>
    </dgm:pt>
    <dgm:pt modelId="{0BF4612C-6E35-4EB4-9BEF-BC8B15120FC5}" type="sibTrans" cxnId="{8338084D-4B58-4E84-A07E-995F3263C45B}">
      <dgm:prSet/>
      <dgm:spPr>
        <a:solidFill>
          <a:srgbClr val="00BCF2"/>
        </a:solidFill>
      </dgm:spPr>
      <dgm:t>
        <a:bodyPr/>
        <a:lstStyle/>
        <a:p>
          <a:endParaRPr lang="en-US"/>
        </a:p>
      </dgm:t>
    </dgm:pt>
    <dgm:pt modelId="{623608A2-6A24-4BB6-B03A-EA91E3FFC7D1}" type="pres">
      <dgm:prSet presAssocID="{663FB60F-007D-4644-9A26-50D96AE329A6}" presName="cycle" presStyleCnt="0">
        <dgm:presLayoutVars>
          <dgm:dir/>
          <dgm:resizeHandles val="exact"/>
        </dgm:presLayoutVars>
      </dgm:prSet>
      <dgm:spPr/>
    </dgm:pt>
    <dgm:pt modelId="{46571A35-EF4C-4E13-B006-B9774EF6C732}" type="pres">
      <dgm:prSet presAssocID="{CEE11E27-09E2-4C93-9D36-A8FE1D4A15D2}" presName="node" presStyleLbl="node1" presStyleIdx="0" presStyleCnt="4">
        <dgm:presLayoutVars>
          <dgm:bulletEnabled val="1"/>
        </dgm:presLayoutVars>
      </dgm:prSet>
      <dgm:spPr/>
    </dgm:pt>
    <dgm:pt modelId="{72263AC4-65F1-44DD-9187-785E740AFD6F}" type="pres">
      <dgm:prSet presAssocID="{81E5823F-F1FA-43B1-82BC-3EAD88E0E9C9}" presName="sibTrans" presStyleLbl="sibTrans2D1" presStyleIdx="0" presStyleCnt="4"/>
      <dgm:spPr/>
    </dgm:pt>
    <dgm:pt modelId="{0B3D30B0-161E-4AD7-A62E-210C389AC140}" type="pres">
      <dgm:prSet presAssocID="{81E5823F-F1FA-43B1-82BC-3EAD88E0E9C9}" presName="connectorText" presStyleLbl="sibTrans2D1" presStyleIdx="0" presStyleCnt="4"/>
      <dgm:spPr/>
    </dgm:pt>
    <dgm:pt modelId="{C5CE8119-3108-412E-833B-65AA30919C8B}" type="pres">
      <dgm:prSet presAssocID="{C30BA1BC-1FBA-4AD5-A031-49388785D441}" presName="node" presStyleLbl="node1" presStyleIdx="1" presStyleCnt="4">
        <dgm:presLayoutVars>
          <dgm:bulletEnabled val="1"/>
        </dgm:presLayoutVars>
      </dgm:prSet>
      <dgm:spPr/>
    </dgm:pt>
    <dgm:pt modelId="{A60E023B-CF98-4FCE-B808-2A8E7F0AEAE8}" type="pres">
      <dgm:prSet presAssocID="{E7A1935B-93C9-450F-9035-95AC51EB4E85}" presName="sibTrans" presStyleLbl="sibTrans2D1" presStyleIdx="1" presStyleCnt="4"/>
      <dgm:spPr/>
    </dgm:pt>
    <dgm:pt modelId="{23BC7C6C-5960-46FC-A5FB-717BAD9CCDA5}" type="pres">
      <dgm:prSet presAssocID="{E7A1935B-93C9-450F-9035-95AC51EB4E85}" presName="connectorText" presStyleLbl="sibTrans2D1" presStyleIdx="1" presStyleCnt="4"/>
      <dgm:spPr/>
    </dgm:pt>
    <dgm:pt modelId="{69AE8546-E726-4873-B1D0-ECF566B3F890}" type="pres">
      <dgm:prSet presAssocID="{573EB629-B13D-42B1-B98C-460AFB5C10BE}" presName="node" presStyleLbl="node1" presStyleIdx="2" presStyleCnt="4">
        <dgm:presLayoutVars>
          <dgm:bulletEnabled val="1"/>
        </dgm:presLayoutVars>
      </dgm:prSet>
      <dgm:spPr/>
    </dgm:pt>
    <dgm:pt modelId="{3FD333B5-6176-4567-8987-C3658C835074}" type="pres">
      <dgm:prSet presAssocID="{0D52DCB2-5A5F-45A6-BE6E-9211454631CB}" presName="sibTrans" presStyleLbl="sibTrans2D1" presStyleIdx="2" presStyleCnt="4"/>
      <dgm:spPr/>
    </dgm:pt>
    <dgm:pt modelId="{18FBA473-9677-4895-9BBC-8757B3E8C576}" type="pres">
      <dgm:prSet presAssocID="{0D52DCB2-5A5F-45A6-BE6E-9211454631CB}" presName="connectorText" presStyleLbl="sibTrans2D1" presStyleIdx="2" presStyleCnt="4"/>
      <dgm:spPr/>
    </dgm:pt>
    <dgm:pt modelId="{DC15A856-F6C1-4198-988E-806A9F0FFE52}" type="pres">
      <dgm:prSet presAssocID="{142B1D8C-DB81-4167-BEE9-06661A795ECA}" presName="node" presStyleLbl="node1" presStyleIdx="3" presStyleCnt="4">
        <dgm:presLayoutVars>
          <dgm:bulletEnabled val="1"/>
        </dgm:presLayoutVars>
      </dgm:prSet>
      <dgm:spPr/>
    </dgm:pt>
    <dgm:pt modelId="{7DA382F2-E1C3-4A37-AA95-774EA32FA8E4}" type="pres">
      <dgm:prSet presAssocID="{0BF4612C-6E35-4EB4-9BEF-BC8B15120FC5}" presName="sibTrans" presStyleLbl="sibTrans2D1" presStyleIdx="3" presStyleCnt="4"/>
      <dgm:spPr/>
    </dgm:pt>
    <dgm:pt modelId="{37D899B5-5C82-40EB-A790-C3C9BA54D6D5}" type="pres">
      <dgm:prSet presAssocID="{0BF4612C-6E35-4EB4-9BEF-BC8B15120FC5}" presName="connectorText" presStyleLbl="sibTrans2D1" presStyleIdx="3" presStyleCnt="4"/>
      <dgm:spPr/>
    </dgm:pt>
  </dgm:ptLst>
  <dgm:cxnLst>
    <dgm:cxn modelId="{C76E7C0B-0880-479D-84ED-E0A1E1D43735}" type="presOf" srcId="{CEE11E27-09E2-4C93-9D36-A8FE1D4A15D2}" destId="{46571A35-EF4C-4E13-B006-B9774EF6C732}" srcOrd="0" destOrd="0" presId="urn:microsoft.com/office/officeart/2005/8/layout/cycle2"/>
    <dgm:cxn modelId="{85863B1E-A486-40DD-8BB3-0BB3045EFAAA}" type="presOf" srcId="{0BF4612C-6E35-4EB4-9BEF-BC8B15120FC5}" destId="{37D899B5-5C82-40EB-A790-C3C9BA54D6D5}" srcOrd="1" destOrd="0" presId="urn:microsoft.com/office/officeart/2005/8/layout/cycle2"/>
    <dgm:cxn modelId="{50FF8B28-F234-48CB-BA83-52A14F39AC2A}" type="presOf" srcId="{0D52DCB2-5A5F-45A6-BE6E-9211454631CB}" destId="{3FD333B5-6176-4567-8987-C3658C835074}" srcOrd="0" destOrd="0" presId="urn:microsoft.com/office/officeart/2005/8/layout/cycle2"/>
    <dgm:cxn modelId="{0A34C235-DACC-47BF-B5AD-C5E1A554D76C}" type="presOf" srcId="{0BF4612C-6E35-4EB4-9BEF-BC8B15120FC5}" destId="{7DA382F2-E1C3-4A37-AA95-774EA32FA8E4}" srcOrd="0" destOrd="0" presId="urn:microsoft.com/office/officeart/2005/8/layout/cycle2"/>
    <dgm:cxn modelId="{9B9B8938-6C01-49F1-B773-837F5D08834E}" type="presOf" srcId="{0D52DCB2-5A5F-45A6-BE6E-9211454631CB}" destId="{18FBA473-9677-4895-9BBC-8757B3E8C576}" srcOrd="1" destOrd="0" presId="urn:microsoft.com/office/officeart/2005/8/layout/cycle2"/>
    <dgm:cxn modelId="{1139443A-F9FC-4499-A77C-F7F1D91DF2CA}" type="presOf" srcId="{81E5823F-F1FA-43B1-82BC-3EAD88E0E9C9}" destId="{72263AC4-65F1-44DD-9187-785E740AFD6F}" srcOrd="0" destOrd="0" presId="urn:microsoft.com/office/officeart/2005/8/layout/cycle2"/>
    <dgm:cxn modelId="{835E283B-5CD6-48DE-98FA-27102CE44639}" type="presOf" srcId="{81E5823F-F1FA-43B1-82BC-3EAD88E0E9C9}" destId="{0B3D30B0-161E-4AD7-A62E-210C389AC140}" srcOrd="1" destOrd="0" presId="urn:microsoft.com/office/officeart/2005/8/layout/cycle2"/>
    <dgm:cxn modelId="{F7E3695C-138D-4B99-B291-E91B8D2E28EB}" type="presOf" srcId="{573EB629-B13D-42B1-B98C-460AFB5C10BE}" destId="{69AE8546-E726-4873-B1D0-ECF566B3F890}" srcOrd="0" destOrd="0" presId="urn:microsoft.com/office/officeart/2005/8/layout/cycle2"/>
    <dgm:cxn modelId="{22A9E764-8EF0-4015-9CD6-82A6D6DAB818}" srcId="{663FB60F-007D-4644-9A26-50D96AE329A6}" destId="{C30BA1BC-1FBA-4AD5-A031-49388785D441}" srcOrd="1" destOrd="0" parTransId="{49BCA6B9-73CC-4B0B-9EE1-907F8F501754}" sibTransId="{E7A1935B-93C9-450F-9035-95AC51EB4E85}"/>
    <dgm:cxn modelId="{8338084D-4B58-4E84-A07E-995F3263C45B}" srcId="{663FB60F-007D-4644-9A26-50D96AE329A6}" destId="{142B1D8C-DB81-4167-BEE9-06661A795ECA}" srcOrd="3" destOrd="0" parTransId="{E2271554-0CB7-47AA-8883-7067F714FB0B}" sibTransId="{0BF4612C-6E35-4EB4-9BEF-BC8B15120FC5}"/>
    <dgm:cxn modelId="{FEE06054-E048-40F3-9C40-EA89616B6112}" type="presOf" srcId="{663FB60F-007D-4644-9A26-50D96AE329A6}" destId="{623608A2-6A24-4BB6-B03A-EA91E3FFC7D1}" srcOrd="0" destOrd="0" presId="urn:microsoft.com/office/officeart/2005/8/layout/cycle2"/>
    <dgm:cxn modelId="{6F6AED96-25F6-416F-97F9-F8C9A5F6DBEC}" srcId="{663FB60F-007D-4644-9A26-50D96AE329A6}" destId="{573EB629-B13D-42B1-B98C-460AFB5C10BE}" srcOrd="2" destOrd="0" parTransId="{972853B1-C889-49CE-A5A3-25DE79A4F757}" sibTransId="{0D52DCB2-5A5F-45A6-BE6E-9211454631CB}"/>
    <dgm:cxn modelId="{0F2C629A-2A58-46B5-934B-6CAAA763A948}" type="presOf" srcId="{E7A1935B-93C9-450F-9035-95AC51EB4E85}" destId="{23BC7C6C-5960-46FC-A5FB-717BAD9CCDA5}" srcOrd="1" destOrd="0" presId="urn:microsoft.com/office/officeart/2005/8/layout/cycle2"/>
    <dgm:cxn modelId="{4C5232B6-7EC5-40F7-85EC-A43117D738FA}" type="presOf" srcId="{142B1D8C-DB81-4167-BEE9-06661A795ECA}" destId="{DC15A856-F6C1-4198-988E-806A9F0FFE52}" srcOrd="0" destOrd="0" presId="urn:microsoft.com/office/officeart/2005/8/layout/cycle2"/>
    <dgm:cxn modelId="{43B4BAD3-4BFB-473C-AE2A-F64733F892B0}" type="presOf" srcId="{E7A1935B-93C9-450F-9035-95AC51EB4E85}" destId="{A60E023B-CF98-4FCE-B808-2A8E7F0AEAE8}" srcOrd="0" destOrd="0" presId="urn:microsoft.com/office/officeart/2005/8/layout/cycle2"/>
    <dgm:cxn modelId="{C96593E6-8B4C-4585-95F6-40637738E94B}" srcId="{663FB60F-007D-4644-9A26-50D96AE329A6}" destId="{CEE11E27-09E2-4C93-9D36-A8FE1D4A15D2}" srcOrd="0" destOrd="0" parTransId="{90CE2A8C-3B4C-4C08-86EC-BF2417D8DF92}" sibTransId="{81E5823F-F1FA-43B1-82BC-3EAD88E0E9C9}"/>
    <dgm:cxn modelId="{F16934F0-AAF4-4E8D-A185-B6F1E50757F7}" type="presOf" srcId="{C30BA1BC-1FBA-4AD5-A031-49388785D441}" destId="{C5CE8119-3108-412E-833B-65AA30919C8B}" srcOrd="0" destOrd="0" presId="urn:microsoft.com/office/officeart/2005/8/layout/cycle2"/>
    <dgm:cxn modelId="{C4293ED1-D780-4C44-8955-1258D0B868CB}" type="presParOf" srcId="{623608A2-6A24-4BB6-B03A-EA91E3FFC7D1}" destId="{46571A35-EF4C-4E13-B006-B9774EF6C732}" srcOrd="0" destOrd="0" presId="urn:microsoft.com/office/officeart/2005/8/layout/cycle2"/>
    <dgm:cxn modelId="{6D6EBFFA-F1B4-4818-8E0B-708857F3EF75}" type="presParOf" srcId="{623608A2-6A24-4BB6-B03A-EA91E3FFC7D1}" destId="{72263AC4-65F1-44DD-9187-785E740AFD6F}" srcOrd="1" destOrd="0" presId="urn:microsoft.com/office/officeart/2005/8/layout/cycle2"/>
    <dgm:cxn modelId="{9891D79D-74C3-42E8-AB37-50C85410A716}" type="presParOf" srcId="{72263AC4-65F1-44DD-9187-785E740AFD6F}" destId="{0B3D30B0-161E-4AD7-A62E-210C389AC140}" srcOrd="0" destOrd="0" presId="urn:microsoft.com/office/officeart/2005/8/layout/cycle2"/>
    <dgm:cxn modelId="{78DAECD7-4ACD-4825-85CC-29CAE121724E}" type="presParOf" srcId="{623608A2-6A24-4BB6-B03A-EA91E3FFC7D1}" destId="{C5CE8119-3108-412E-833B-65AA30919C8B}" srcOrd="2" destOrd="0" presId="urn:microsoft.com/office/officeart/2005/8/layout/cycle2"/>
    <dgm:cxn modelId="{E1443957-2B84-4D77-9697-893966A1C035}" type="presParOf" srcId="{623608A2-6A24-4BB6-B03A-EA91E3FFC7D1}" destId="{A60E023B-CF98-4FCE-B808-2A8E7F0AEAE8}" srcOrd="3" destOrd="0" presId="urn:microsoft.com/office/officeart/2005/8/layout/cycle2"/>
    <dgm:cxn modelId="{17110AC2-5F5D-468F-BBD4-B4112AA2FE6B}" type="presParOf" srcId="{A60E023B-CF98-4FCE-B808-2A8E7F0AEAE8}" destId="{23BC7C6C-5960-46FC-A5FB-717BAD9CCDA5}" srcOrd="0" destOrd="0" presId="urn:microsoft.com/office/officeart/2005/8/layout/cycle2"/>
    <dgm:cxn modelId="{8CA59748-ECD4-48CF-BCC5-23522D4CE5BE}" type="presParOf" srcId="{623608A2-6A24-4BB6-B03A-EA91E3FFC7D1}" destId="{69AE8546-E726-4873-B1D0-ECF566B3F890}" srcOrd="4" destOrd="0" presId="urn:microsoft.com/office/officeart/2005/8/layout/cycle2"/>
    <dgm:cxn modelId="{6113B9A7-4005-4344-AAA4-AC0532CD5352}" type="presParOf" srcId="{623608A2-6A24-4BB6-B03A-EA91E3FFC7D1}" destId="{3FD333B5-6176-4567-8987-C3658C835074}" srcOrd="5" destOrd="0" presId="urn:microsoft.com/office/officeart/2005/8/layout/cycle2"/>
    <dgm:cxn modelId="{95B8A996-95FF-4528-990D-36BF8FFCC577}" type="presParOf" srcId="{3FD333B5-6176-4567-8987-C3658C835074}" destId="{18FBA473-9677-4895-9BBC-8757B3E8C576}" srcOrd="0" destOrd="0" presId="urn:microsoft.com/office/officeart/2005/8/layout/cycle2"/>
    <dgm:cxn modelId="{8476BA79-5296-428D-AFB2-E71DB5D173DA}" type="presParOf" srcId="{623608A2-6A24-4BB6-B03A-EA91E3FFC7D1}" destId="{DC15A856-F6C1-4198-988E-806A9F0FFE52}" srcOrd="6" destOrd="0" presId="urn:microsoft.com/office/officeart/2005/8/layout/cycle2"/>
    <dgm:cxn modelId="{0D6232FC-93E2-4DAE-AF39-5E3F56C979C5}" type="presParOf" srcId="{623608A2-6A24-4BB6-B03A-EA91E3FFC7D1}" destId="{7DA382F2-E1C3-4A37-AA95-774EA32FA8E4}" srcOrd="7" destOrd="0" presId="urn:microsoft.com/office/officeart/2005/8/layout/cycle2"/>
    <dgm:cxn modelId="{36AC551A-5B0B-4938-8369-42AD259C66BA}" type="presParOf" srcId="{7DA382F2-E1C3-4A37-AA95-774EA32FA8E4}" destId="{37D899B5-5C82-40EB-A790-C3C9BA54D6D5}"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63FB60F-007D-4644-9A26-50D96AE329A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573EB629-B13D-42B1-B98C-460AFB5C10BE}">
      <dgm:prSet phldrT="[Text]" custT="1"/>
      <dgm:spPr>
        <a:solidFill>
          <a:srgbClr val="293BA0">
            <a:alpha val="65000"/>
          </a:srgbClr>
        </a:solidFill>
        <a:ln>
          <a:noFill/>
        </a:ln>
      </dgm:spPr>
      <dgm:t>
        <a:bodyPr/>
        <a:lstStyle/>
        <a:p>
          <a:r>
            <a:rPr lang="en-US" sz="1100" dirty="0"/>
            <a:t>Deploy Solution</a:t>
          </a:r>
        </a:p>
      </dgm:t>
    </dgm:pt>
    <dgm:pt modelId="{972853B1-C889-49CE-A5A3-25DE79A4F757}" type="parTrans" cxnId="{6F6AED96-25F6-416F-97F9-F8C9A5F6DBEC}">
      <dgm:prSet/>
      <dgm:spPr/>
      <dgm:t>
        <a:bodyPr/>
        <a:lstStyle/>
        <a:p>
          <a:endParaRPr lang="en-US"/>
        </a:p>
      </dgm:t>
    </dgm:pt>
    <dgm:pt modelId="{0D52DCB2-5A5F-45A6-BE6E-9211454631CB}" type="sibTrans" cxnId="{6F6AED96-25F6-416F-97F9-F8C9A5F6DBEC}">
      <dgm:prSet/>
      <dgm:spPr>
        <a:solidFill>
          <a:srgbClr val="00BCF2"/>
        </a:solidFill>
      </dgm:spPr>
      <dgm:t>
        <a:bodyPr/>
        <a:lstStyle/>
        <a:p>
          <a:endParaRPr lang="en-US"/>
        </a:p>
      </dgm:t>
    </dgm:pt>
    <dgm:pt modelId="{623608A2-6A24-4BB6-B03A-EA91E3FFC7D1}" type="pres">
      <dgm:prSet presAssocID="{663FB60F-007D-4644-9A26-50D96AE329A6}" presName="cycle" presStyleCnt="0">
        <dgm:presLayoutVars>
          <dgm:dir/>
          <dgm:resizeHandles val="exact"/>
        </dgm:presLayoutVars>
      </dgm:prSet>
      <dgm:spPr/>
    </dgm:pt>
    <dgm:pt modelId="{69AE8546-E726-4873-B1D0-ECF566B3F890}" type="pres">
      <dgm:prSet presAssocID="{573EB629-B13D-42B1-B98C-460AFB5C10BE}" presName="node" presStyleLbl="node1" presStyleIdx="0" presStyleCnt="1" custRadScaleRad="100006" custRadScaleInc="177">
        <dgm:presLayoutVars>
          <dgm:bulletEnabled val="1"/>
        </dgm:presLayoutVars>
      </dgm:prSet>
      <dgm:spPr/>
    </dgm:pt>
  </dgm:ptLst>
  <dgm:cxnLst>
    <dgm:cxn modelId="{F4CFE343-A74A-49C8-A690-32F7DD81646D}" type="presOf" srcId="{573EB629-B13D-42B1-B98C-460AFB5C10BE}" destId="{69AE8546-E726-4873-B1D0-ECF566B3F890}" srcOrd="0" destOrd="0" presId="urn:microsoft.com/office/officeart/2005/8/layout/cycle2"/>
    <dgm:cxn modelId="{00DB3C96-50D2-403C-BEAD-6A6F0EBB9FE0}" type="presOf" srcId="{663FB60F-007D-4644-9A26-50D96AE329A6}" destId="{623608A2-6A24-4BB6-B03A-EA91E3FFC7D1}" srcOrd="0" destOrd="0" presId="urn:microsoft.com/office/officeart/2005/8/layout/cycle2"/>
    <dgm:cxn modelId="{6F6AED96-25F6-416F-97F9-F8C9A5F6DBEC}" srcId="{663FB60F-007D-4644-9A26-50D96AE329A6}" destId="{573EB629-B13D-42B1-B98C-460AFB5C10BE}" srcOrd="0" destOrd="0" parTransId="{972853B1-C889-49CE-A5A3-25DE79A4F757}" sibTransId="{0D52DCB2-5A5F-45A6-BE6E-9211454631CB}"/>
    <dgm:cxn modelId="{AED26B5E-9CBB-488B-ABEE-82C4EA60A5A9}" type="presParOf" srcId="{623608A2-6A24-4BB6-B03A-EA91E3FFC7D1}" destId="{69AE8546-E726-4873-B1D0-ECF566B3F890}" srcOrd="0" destOrd="0" presId="urn:microsoft.com/office/officeart/2005/8/layout/cycle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63FB60F-007D-4644-9A26-50D96AE329A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573EB629-B13D-42B1-B98C-460AFB5C10BE}">
      <dgm:prSet phldrT="[Text]" custT="1"/>
      <dgm:spPr>
        <a:solidFill>
          <a:srgbClr val="293BA0">
            <a:alpha val="65000"/>
          </a:srgbClr>
        </a:solidFill>
        <a:ln>
          <a:noFill/>
        </a:ln>
      </dgm:spPr>
      <dgm:t>
        <a:bodyPr/>
        <a:lstStyle/>
        <a:p>
          <a:r>
            <a:rPr lang="en-US" sz="1100" dirty="0"/>
            <a:t>Deploy Solution</a:t>
          </a:r>
        </a:p>
      </dgm:t>
    </dgm:pt>
    <dgm:pt modelId="{972853B1-C889-49CE-A5A3-25DE79A4F757}" type="parTrans" cxnId="{6F6AED96-25F6-416F-97F9-F8C9A5F6DBEC}">
      <dgm:prSet/>
      <dgm:spPr/>
      <dgm:t>
        <a:bodyPr/>
        <a:lstStyle/>
        <a:p>
          <a:endParaRPr lang="en-US"/>
        </a:p>
      </dgm:t>
    </dgm:pt>
    <dgm:pt modelId="{0D52DCB2-5A5F-45A6-BE6E-9211454631CB}" type="sibTrans" cxnId="{6F6AED96-25F6-416F-97F9-F8C9A5F6DBEC}">
      <dgm:prSet/>
      <dgm:spPr>
        <a:solidFill>
          <a:srgbClr val="00BCF2"/>
        </a:solidFill>
      </dgm:spPr>
      <dgm:t>
        <a:bodyPr/>
        <a:lstStyle/>
        <a:p>
          <a:endParaRPr lang="en-US"/>
        </a:p>
      </dgm:t>
    </dgm:pt>
    <dgm:pt modelId="{623608A2-6A24-4BB6-B03A-EA91E3FFC7D1}" type="pres">
      <dgm:prSet presAssocID="{663FB60F-007D-4644-9A26-50D96AE329A6}" presName="cycle" presStyleCnt="0">
        <dgm:presLayoutVars>
          <dgm:dir/>
          <dgm:resizeHandles val="exact"/>
        </dgm:presLayoutVars>
      </dgm:prSet>
      <dgm:spPr/>
    </dgm:pt>
    <dgm:pt modelId="{69AE8546-E726-4873-B1D0-ECF566B3F890}" type="pres">
      <dgm:prSet presAssocID="{573EB629-B13D-42B1-B98C-460AFB5C10BE}" presName="node" presStyleLbl="node1" presStyleIdx="0" presStyleCnt="1" custRadScaleRad="100006" custRadScaleInc="177">
        <dgm:presLayoutVars>
          <dgm:bulletEnabled val="1"/>
        </dgm:presLayoutVars>
      </dgm:prSet>
      <dgm:spPr/>
    </dgm:pt>
  </dgm:ptLst>
  <dgm:cxnLst>
    <dgm:cxn modelId="{E3994F6B-EA45-4560-AA6F-8A1BC1C493A8}" type="presOf" srcId="{663FB60F-007D-4644-9A26-50D96AE329A6}" destId="{623608A2-6A24-4BB6-B03A-EA91E3FFC7D1}" srcOrd="0" destOrd="0" presId="urn:microsoft.com/office/officeart/2005/8/layout/cycle2"/>
    <dgm:cxn modelId="{6F6AED96-25F6-416F-97F9-F8C9A5F6DBEC}" srcId="{663FB60F-007D-4644-9A26-50D96AE329A6}" destId="{573EB629-B13D-42B1-B98C-460AFB5C10BE}" srcOrd="0" destOrd="0" parTransId="{972853B1-C889-49CE-A5A3-25DE79A4F757}" sibTransId="{0D52DCB2-5A5F-45A6-BE6E-9211454631CB}"/>
    <dgm:cxn modelId="{0E46269B-FB9C-439B-B9BA-1AC65E56D057}" type="presOf" srcId="{573EB629-B13D-42B1-B98C-460AFB5C10BE}" destId="{69AE8546-E726-4873-B1D0-ECF566B3F890}" srcOrd="0" destOrd="0" presId="urn:microsoft.com/office/officeart/2005/8/layout/cycle2"/>
    <dgm:cxn modelId="{C4242EFA-CF6D-4085-B097-54447E24CA7E}" type="presParOf" srcId="{623608A2-6A24-4BB6-B03A-EA91E3FFC7D1}" destId="{69AE8546-E726-4873-B1D0-ECF566B3F890}"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63FB60F-007D-4644-9A26-50D96AE329A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CEE11E27-09E2-4C93-9D36-A8FE1D4A15D2}">
      <dgm:prSet phldrT="[Text]"/>
      <dgm:spPr>
        <a:solidFill>
          <a:srgbClr val="293BA0"/>
        </a:solidFill>
        <a:ln>
          <a:noFill/>
        </a:ln>
      </dgm:spPr>
      <dgm:t>
        <a:bodyPr/>
        <a:lstStyle/>
        <a:p>
          <a:r>
            <a:rPr lang="en-US" dirty="0"/>
            <a:t>Define Objective</a:t>
          </a:r>
        </a:p>
      </dgm:t>
    </dgm:pt>
    <dgm:pt modelId="{90CE2A8C-3B4C-4C08-86EC-BF2417D8DF92}" type="parTrans" cxnId="{C96593E6-8B4C-4585-95F6-40637738E94B}">
      <dgm:prSet/>
      <dgm:spPr/>
      <dgm:t>
        <a:bodyPr/>
        <a:lstStyle/>
        <a:p>
          <a:endParaRPr lang="en-US"/>
        </a:p>
      </dgm:t>
    </dgm:pt>
    <dgm:pt modelId="{81E5823F-F1FA-43B1-82BC-3EAD88E0E9C9}" type="sibTrans" cxnId="{C96593E6-8B4C-4585-95F6-40637738E94B}">
      <dgm:prSet/>
      <dgm:spPr>
        <a:solidFill>
          <a:srgbClr val="00BCF2"/>
        </a:solidFill>
      </dgm:spPr>
      <dgm:t>
        <a:bodyPr/>
        <a:lstStyle/>
        <a:p>
          <a:endParaRPr lang="en-US" dirty="0"/>
        </a:p>
      </dgm:t>
    </dgm:pt>
    <dgm:pt modelId="{C30BA1BC-1FBA-4AD5-A031-49388785D441}">
      <dgm:prSet phldrT="[Text]"/>
      <dgm:spPr>
        <a:solidFill>
          <a:srgbClr val="293BA0"/>
        </a:solidFill>
        <a:ln>
          <a:noFill/>
        </a:ln>
      </dgm:spPr>
      <dgm:t>
        <a:bodyPr/>
        <a:lstStyle/>
        <a:p>
          <a:r>
            <a:rPr lang="en-US" dirty="0"/>
            <a:t>Collect &amp; Prepare Data</a:t>
          </a:r>
        </a:p>
      </dgm:t>
    </dgm:pt>
    <dgm:pt modelId="{49BCA6B9-73CC-4B0B-9EE1-907F8F501754}" type="parTrans" cxnId="{22A9E764-8EF0-4015-9CD6-82A6D6DAB818}">
      <dgm:prSet/>
      <dgm:spPr/>
      <dgm:t>
        <a:bodyPr/>
        <a:lstStyle/>
        <a:p>
          <a:endParaRPr lang="en-US"/>
        </a:p>
      </dgm:t>
    </dgm:pt>
    <dgm:pt modelId="{E7A1935B-93C9-450F-9035-95AC51EB4E85}" type="sibTrans" cxnId="{22A9E764-8EF0-4015-9CD6-82A6D6DAB818}">
      <dgm:prSet/>
      <dgm:spPr>
        <a:solidFill>
          <a:srgbClr val="00BCF2"/>
        </a:solidFill>
      </dgm:spPr>
      <dgm:t>
        <a:bodyPr/>
        <a:lstStyle/>
        <a:p>
          <a:endParaRPr lang="en-US"/>
        </a:p>
      </dgm:t>
    </dgm:pt>
    <dgm:pt modelId="{573EB629-B13D-42B1-B98C-460AFB5C10BE}">
      <dgm:prSet phldrT="[Text]"/>
      <dgm:spPr>
        <a:solidFill>
          <a:srgbClr val="293BA0"/>
        </a:solidFill>
        <a:ln>
          <a:noFill/>
        </a:ln>
      </dgm:spPr>
      <dgm:t>
        <a:bodyPr/>
        <a:lstStyle/>
        <a:p>
          <a:r>
            <a:rPr lang="en-US" dirty="0"/>
            <a:t>Train Model</a:t>
          </a:r>
        </a:p>
      </dgm:t>
    </dgm:pt>
    <dgm:pt modelId="{972853B1-C889-49CE-A5A3-25DE79A4F757}" type="parTrans" cxnId="{6F6AED96-25F6-416F-97F9-F8C9A5F6DBEC}">
      <dgm:prSet/>
      <dgm:spPr/>
      <dgm:t>
        <a:bodyPr/>
        <a:lstStyle/>
        <a:p>
          <a:endParaRPr lang="en-US"/>
        </a:p>
      </dgm:t>
    </dgm:pt>
    <dgm:pt modelId="{0D52DCB2-5A5F-45A6-BE6E-9211454631CB}" type="sibTrans" cxnId="{6F6AED96-25F6-416F-97F9-F8C9A5F6DBEC}">
      <dgm:prSet/>
      <dgm:spPr>
        <a:solidFill>
          <a:srgbClr val="00BCF2"/>
        </a:solidFill>
      </dgm:spPr>
      <dgm:t>
        <a:bodyPr/>
        <a:lstStyle/>
        <a:p>
          <a:endParaRPr lang="en-US"/>
        </a:p>
      </dgm:t>
    </dgm:pt>
    <dgm:pt modelId="{142B1D8C-DB81-4167-BEE9-06661A795ECA}">
      <dgm:prSet phldrT="[Text]"/>
      <dgm:spPr>
        <a:solidFill>
          <a:srgbClr val="00B050"/>
        </a:solidFill>
        <a:ln>
          <a:noFill/>
        </a:ln>
      </dgm:spPr>
      <dgm:t>
        <a:bodyPr/>
        <a:lstStyle/>
        <a:p>
          <a:r>
            <a:rPr lang="en-US" dirty="0"/>
            <a:t>Analyze Results</a:t>
          </a:r>
        </a:p>
      </dgm:t>
    </dgm:pt>
    <dgm:pt modelId="{E2271554-0CB7-47AA-8883-7067F714FB0B}" type="parTrans" cxnId="{8338084D-4B58-4E84-A07E-995F3263C45B}">
      <dgm:prSet/>
      <dgm:spPr/>
      <dgm:t>
        <a:bodyPr/>
        <a:lstStyle/>
        <a:p>
          <a:endParaRPr lang="en-US"/>
        </a:p>
      </dgm:t>
    </dgm:pt>
    <dgm:pt modelId="{0BF4612C-6E35-4EB4-9BEF-BC8B15120FC5}" type="sibTrans" cxnId="{8338084D-4B58-4E84-A07E-995F3263C45B}">
      <dgm:prSet/>
      <dgm:spPr>
        <a:solidFill>
          <a:srgbClr val="00BCF2"/>
        </a:solidFill>
      </dgm:spPr>
      <dgm:t>
        <a:bodyPr/>
        <a:lstStyle/>
        <a:p>
          <a:endParaRPr lang="en-US"/>
        </a:p>
      </dgm:t>
    </dgm:pt>
    <dgm:pt modelId="{623608A2-6A24-4BB6-B03A-EA91E3FFC7D1}" type="pres">
      <dgm:prSet presAssocID="{663FB60F-007D-4644-9A26-50D96AE329A6}" presName="cycle" presStyleCnt="0">
        <dgm:presLayoutVars>
          <dgm:dir/>
          <dgm:resizeHandles val="exact"/>
        </dgm:presLayoutVars>
      </dgm:prSet>
      <dgm:spPr/>
    </dgm:pt>
    <dgm:pt modelId="{46571A35-EF4C-4E13-B006-B9774EF6C732}" type="pres">
      <dgm:prSet presAssocID="{CEE11E27-09E2-4C93-9D36-A8FE1D4A15D2}" presName="node" presStyleLbl="node1" presStyleIdx="0" presStyleCnt="4">
        <dgm:presLayoutVars>
          <dgm:bulletEnabled val="1"/>
        </dgm:presLayoutVars>
      </dgm:prSet>
      <dgm:spPr/>
    </dgm:pt>
    <dgm:pt modelId="{72263AC4-65F1-44DD-9187-785E740AFD6F}" type="pres">
      <dgm:prSet presAssocID="{81E5823F-F1FA-43B1-82BC-3EAD88E0E9C9}" presName="sibTrans" presStyleLbl="sibTrans2D1" presStyleIdx="0" presStyleCnt="4"/>
      <dgm:spPr/>
    </dgm:pt>
    <dgm:pt modelId="{0B3D30B0-161E-4AD7-A62E-210C389AC140}" type="pres">
      <dgm:prSet presAssocID="{81E5823F-F1FA-43B1-82BC-3EAD88E0E9C9}" presName="connectorText" presStyleLbl="sibTrans2D1" presStyleIdx="0" presStyleCnt="4"/>
      <dgm:spPr/>
    </dgm:pt>
    <dgm:pt modelId="{C5CE8119-3108-412E-833B-65AA30919C8B}" type="pres">
      <dgm:prSet presAssocID="{C30BA1BC-1FBA-4AD5-A031-49388785D441}" presName="node" presStyleLbl="node1" presStyleIdx="1" presStyleCnt="4">
        <dgm:presLayoutVars>
          <dgm:bulletEnabled val="1"/>
        </dgm:presLayoutVars>
      </dgm:prSet>
      <dgm:spPr/>
    </dgm:pt>
    <dgm:pt modelId="{A60E023B-CF98-4FCE-B808-2A8E7F0AEAE8}" type="pres">
      <dgm:prSet presAssocID="{E7A1935B-93C9-450F-9035-95AC51EB4E85}" presName="sibTrans" presStyleLbl="sibTrans2D1" presStyleIdx="1" presStyleCnt="4"/>
      <dgm:spPr/>
    </dgm:pt>
    <dgm:pt modelId="{23BC7C6C-5960-46FC-A5FB-717BAD9CCDA5}" type="pres">
      <dgm:prSet presAssocID="{E7A1935B-93C9-450F-9035-95AC51EB4E85}" presName="connectorText" presStyleLbl="sibTrans2D1" presStyleIdx="1" presStyleCnt="4"/>
      <dgm:spPr/>
    </dgm:pt>
    <dgm:pt modelId="{69AE8546-E726-4873-B1D0-ECF566B3F890}" type="pres">
      <dgm:prSet presAssocID="{573EB629-B13D-42B1-B98C-460AFB5C10BE}" presName="node" presStyleLbl="node1" presStyleIdx="2" presStyleCnt="4">
        <dgm:presLayoutVars>
          <dgm:bulletEnabled val="1"/>
        </dgm:presLayoutVars>
      </dgm:prSet>
      <dgm:spPr/>
    </dgm:pt>
    <dgm:pt modelId="{3FD333B5-6176-4567-8987-C3658C835074}" type="pres">
      <dgm:prSet presAssocID="{0D52DCB2-5A5F-45A6-BE6E-9211454631CB}" presName="sibTrans" presStyleLbl="sibTrans2D1" presStyleIdx="2" presStyleCnt="4"/>
      <dgm:spPr/>
    </dgm:pt>
    <dgm:pt modelId="{18FBA473-9677-4895-9BBC-8757B3E8C576}" type="pres">
      <dgm:prSet presAssocID="{0D52DCB2-5A5F-45A6-BE6E-9211454631CB}" presName="connectorText" presStyleLbl="sibTrans2D1" presStyleIdx="2" presStyleCnt="4"/>
      <dgm:spPr/>
    </dgm:pt>
    <dgm:pt modelId="{DC15A856-F6C1-4198-988E-806A9F0FFE52}" type="pres">
      <dgm:prSet presAssocID="{142B1D8C-DB81-4167-BEE9-06661A795ECA}" presName="node" presStyleLbl="node1" presStyleIdx="3" presStyleCnt="4">
        <dgm:presLayoutVars>
          <dgm:bulletEnabled val="1"/>
        </dgm:presLayoutVars>
      </dgm:prSet>
      <dgm:spPr/>
    </dgm:pt>
    <dgm:pt modelId="{7DA382F2-E1C3-4A37-AA95-774EA32FA8E4}" type="pres">
      <dgm:prSet presAssocID="{0BF4612C-6E35-4EB4-9BEF-BC8B15120FC5}" presName="sibTrans" presStyleLbl="sibTrans2D1" presStyleIdx="3" presStyleCnt="4"/>
      <dgm:spPr/>
    </dgm:pt>
    <dgm:pt modelId="{37D899B5-5C82-40EB-A790-C3C9BA54D6D5}" type="pres">
      <dgm:prSet presAssocID="{0BF4612C-6E35-4EB4-9BEF-BC8B15120FC5}" presName="connectorText" presStyleLbl="sibTrans2D1" presStyleIdx="3" presStyleCnt="4"/>
      <dgm:spPr/>
    </dgm:pt>
  </dgm:ptLst>
  <dgm:cxnLst>
    <dgm:cxn modelId="{94129228-CB06-4D60-AF5B-A597AAB82815}" type="presOf" srcId="{0D52DCB2-5A5F-45A6-BE6E-9211454631CB}" destId="{3FD333B5-6176-4567-8987-C3658C835074}" srcOrd="0" destOrd="0" presId="urn:microsoft.com/office/officeart/2005/8/layout/cycle2"/>
    <dgm:cxn modelId="{A4997D3D-ABEA-4E0A-9B6B-82EBA3A55E9C}" type="presOf" srcId="{663FB60F-007D-4644-9A26-50D96AE329A6}" destId="{623608A2-6A24-4BB6-B03A-EA91E3FFC7D1}" srcOrd="0" destOrd="0" presId="urn:microsoft.com/office/officeart/2005/8/layout/cycle2"/>
    <dgm:cxn modelId="{A8B7A241-480F-41DD-9B52-1346087EE30C}" type="presOf" srcId="{C30BA1BC-1FBA-4AD5-A031-49388785D441}" destId="{C5CE8119-3108-412E-833B-65AA30919C8B}" srcOrd="0" destOrd="0" presId="urn:microsoft.com/office/officeart/2005/8/layout/cycle2"/>
    <dgm:cxn modelId="{CFBCDE63-76EE-4F8D-9BBF-F0C6D3BE2EAD}" type="presOf" srcId="{E7A1935B-93C9-450F-9035-95AC51EB4E85}" destId="{A60E023B-CF98-4FCE-B808-2A8E7F0AEAE8}" srcOrd="0" destOrd="0" presId="urn:microsoft.com/office/officeart/2005/8/layout/cycle2"/>
    <dgm:cxn modelId="{A3B2E664-223F-432D-A52F-A8E68C0AE780}" type="presOf" srcId="{142B1D8C-DB81-4167-BEE9-06661A795ECA}" destId="{DC15A856-F6C1-4198-988E-806A9F0FFE52}" srcOrd="0" destOrd="0" presId="urn:microsoft.com/office/officeart/2005/8/layout/cycle2"/>
    <dgm:cxn modelId="{22A9E764-8EF0-4015-9CD6-82A6D6DAB818}" srcId="{663FB60F-007D-4644-9A26-50D96AE329A6}" destId="{C30BA1BC-1FBA-4AD5-A031-49388785D441}" srcOrd="1" destOrd="0" parTransId="{49BCA6B9-73CC-4B0B-9EE1-907F8F501754}" sibTransId="{E7A1935B-93C9-450F-9035-95AC51EB4E85}"/>
    <dgm:cxn modelId="{8338084D-4B58-4E84-A07E-995F3263C45B}" srcId="{663FB60F-007D-4644-9A26-50D96AE329A6}" destId="{142B1D8C-DB81-4167-BEE9-06661A795ECA}" srcOrd="3" destOrd="0" parTransId="{E2271554-0CB7-47AA-8883-7067F714FB0B}" sibTransId="{0BF4612C-6E35-4EB4-9BEF-BC8B15120FC5}"/>
    <dgm:cxn modelId="{F1CDF270-BFEF-4E2F-A0FE-483F4ECB2754}" type="presOf" srcId="{E7A1935B-93C9-450F-9035-95AC51EB4E85}" destId="{23BC7C6C-5960-46FC-A5FB-717BAD9CCDA5}" srcOrd="1" destOrd="0" presId="urn:microsoft.com/office/officeart/2005/8/layout/cycle2"/>
    <dgm:cxn modelId="{730AB073-9E82-4A84-831A-4E3C7C845129}" type="presOf" srcId="{81E5823F-F1FA-43B1-82BC-3EAD88E0E9C9}" destId="{72263AC4-65F1-44DD-9187-785E740AFD6F}" srcOrd="0" destOrd="0" presId="urn:microsoft.com/office/officeart/2005/8/layout/cycle2"/>
    <dgm:cxn modelId="{23091C58-2E76-4017-BDB6-FA2D5B38C435}" type="presOf" srcId="{0BF4612C-6E35-4EB4-9BEF-BC8B15120FC5}" destId="{7DA382F2-E1C3-4A37-AA95-774EA32FA8E4}" srcOrd="0" destOrd="0" presId="urn:microsoft.com/office/officeart/2005/8/layout/cycle2"/>
    <dgm:cxn modelId="{FB57B993-9DEB-4F45-9A09-70A6410C301D}" type="presOf" srcId="{81E5823F-F1FA-43B1-82BC-3EAD88E0E9C9}" destId="{0B3D30B0-161E-4AD7-A62E-210C389AC140}" srcOrd="1" destOrd="0" presId="urn:microsoft.com/office/officeart/2005/8/layout/cycle2"/>
    <dgm:cxn modelId="{6F6AED96-25F6-416F-97F9-F8C9A5F6DBEC}" srcId="{663FB60F-007D-4644-9A26-50D96AE329A6}" destId="{573EB629-B13D-42B1-B98C-460AFB5C10BE}" srcOrd="2" destOrd="0" parTransId="{972853B1-C889-49CE-A5A3-25DE79A4F757}" sibTransId="{0D52DCB2-5A5F-45A6-BE6E-9211454631CB}"/>
    <dgm:cxn modelId="{59C9A19A-308C-4A27-BC02-69E1BC6018E6}" type="presOf" srcId="{CEE11E27-09E2-4C93-9D36-A8FE1D4A15D2}" destId="{46571A35-EF4C-4E13-B006-B9774EF6C732}" srcOrd="0" destOrd="0" presId="urn:microsoft.com/office/officeart/2005/8/layout/cycle2"/>
    <dgm:cxn modelId="{C88462B4-9B35-40D1-B569-616F1EE6B223}" type="presOf" srcId="{0BF4612C-6E35-4EB4-9BEF-BC8B15120FC5}" destId="{37D899B5-5C82-40EB-A790-C3C9BA54D6D5}" srcOrd="1" destOrd="0" presId="urn:microsoft.com/office/officeart/2005/8/layout/cycle2"/>
    <dgm:cxn modelId="{F6722BB8-BB13-4FED-BF89-1B5315CAF3AE}" type="presOf" srcId="{0D52DCB2-5A5F-45A6-BE6E-9211454631CB}" destId="{18FBA473-9677-4895-9BBC-8757B3E8C576}" srcOrd="1" destOrd="0" presId="urn:microsoft.com/office/officeart/2005/8/layout/cycle2"/>
    <dgm:cxn modelId="{B4CA7BC2-B86F-4094-ABEF-6DC9FFA0128A}" type="presOf" srcId="{573EB629-B13D-42B1-B98C-460AFB5C10BE}" destId="{69AE8546-E726-4873-B1D0-ECF566B3F890}" srcOrd="0" destOrd="0" presId="urn:microsoft.com/office/officeart/2005/8/layout/cycle2"/>
    <dgm:cxn modelId="{C96593E6-8B4C-4585-95F6-40637738E94B}" srcId="{663FB60F-007D-4644-9A26-50D96AE329A6}" destId="{CEE11E27-09E2-4C93-9D36-A8FE1D4A15D2}" srcOrd="0" destOrd="0" parTransId="{90CE2A8C-3B4C-4C08-86EC-BF2417D8DF92}" sibTransId="{81E5823F-F1FA-43B1-82BC-3EAD88E0E9C9}"/>
    <dgm:cxn modelId="{8EC70AE4-27D7-43E7-9C29-0FDD1EEBD066}" type="presParOf" srcId="{623608A2-6A24-4BB6-B03A-EA91E3FFC7D1}" destId="{46571A35-EF4C-4E13-B006-B9774EF6C732}" srcOrd="0" destOrd="0" presId="urn:microsoft.com/office/officeart/2005/8/layout/cycle2"/>
    <dgm:cxn modelId="{5FDFF1A5-EBE9-4D2D-8F6C-E2836B8E5E15}" type="presParOf" srcId="{623608A2-6A24-4BB6-B03A-EA91E3FFC7D1}" destId="{72263AC4-65F1-44DD-9187-785E740AFD6F}" srcOrd="1" destOrd="0" presId="urn:microsoft.com/office/officeart/2005/8/layout/cycle2"/>
    <dgm:cxn modelId="{0BBE3FB1-EF20-4106-BD2A-C0BD5359CA08}" type="presParOf" srcId="{72263AC4-65F1-44DD-9187-785E740AFD6F}" destId="{0B3D30B0-161E-4AD7-A62E-210C389AC140}" srcOrd="0" destOrd="0" presId="urn:microsoft.com/office/officeart/2005/8/layout/cycle2"/>
    <dgm:cxn modelId="{7DAECF68-513F-4CB2-98B4-BBC5BBCB42B4}" type="presParOf" srcId="{623608A2-6A24-4BB6-B03A-EA91E3FFC7D1}" destId="{C5CE8119-3108-412E-833B-65AA30919C8B}" srcOrd="2" destOrd="0" presId="urn:microsoft.com/office/officeart/2005/8/layout/cycle2"/>
    <dgm:cxn modelId="{76FA2C32-712F-4981-8F4A-53B56F59FAA2}" type="presParOf" srcId="{623608A2-6A24-4BB6-B03A-EA91E3FFC7D1}" destId="{A60E023B-CF98-4FCE-B808-2A8E7F0AEAE8}" srcOrd="3" destOrd="0" presId="urn:microsoft.com/office/officeart/2005/8/layout/cycle2"/>
    <dgm:cxn modelId="{4BC03F8E-CE6C-4BE2-8F10-ED93C1C1FCD4}" type="presParOf" srcId="{A60E023B-CF98-4FCE-B808-2A8E7F0AEAE8}" destId="{23BC7C6C-5960-46FC-A5FB-717BAD9CCDA5}" srcOrd="0" destOrd="0" presId="urn:microsoft.com/office/officeart/2005/8/layout/cycle2"/>
    <dgm:cxn modelId="{50FFA947-A4BC-4B8C-BEBD-BEB6719EE41B}" type="presParOf" srcId="{623608A2-6A24-4BB6-B03A-EA91E3FFC7D1}" destId="{69AE8546-E726-4873-B1D0-ECF566B3F890}" srcOrd="4" destOrd="0" presId="urn:microsoft.com/office/officeart/2005/8/layout/cycle2"/>
    <dgm:cxn modelId="{6F649FBB-B123-4034-A0CC-707653748468}" type="presParOf" srcId="{623608A2-6A24-4BB6-B03A-EA91E3FFC7D1}" destId="{3FD333B5-6176-4567-8987-C3658C835074}" srcOrd="5" destOrd="0" presId="urn:microsoft.com/office/officeart/2005/8/layout/cycle2"/>
    <dgm:cxn modelId="{E524CA5D-EB07-4C9B-BCE6-84E50370ED0C}" type="presParOf" srcId="{3FD333B5-6176-4567-8987-C3658C835074}" destId="{18FBA473-9677-4895-9BBC-8757B3E8C576}" srcOrd="0" destOrd="0" presId="urn:microsoft.com/office/officeart/2005/8/layout/cycle2"/>
    <dgm:cxn modelId="{AAB1792E-1565-42F2-9787-56A66EDF5EEE}" type="presParOf" srcId="{623608A2-6A24-4BB6-B03A-EA91E3FFC7D1}" destId="{DC15A856-F6C1-4198-988E-806A9F0FFE52}" srcOrd="6" destOrd="0" presId="urn:microsoft.com/office/officeart/2005/8/layout/cycle2"/>
    <dgm:cxn modelId="{A482F0C8-B232-4AE7-87D0-AAB4422D2390}" type="presParOf" srcId="{623608A2-6A24-4BB6-B03A-EA91E3FFC7D1}" destId="{7DA382F2-E1C3-4A37-AA95-774EA32FA8E4}" srcOrd="7" destOrd="0" presId="urn:microsoft.com/office/officeart/2005/8/layout/cycle2"/>
    <dgm:cxn modelId="{343D2F62-945C-4D1A-B31C-DAE8118404A0}" type="presParOf" srcId="{7DA382F2-E1C3-4A37-AA95-774EA32FA8E4}" destId="{37D899B5-5C82-40EB-A790-C3C9BA54D6D5}" srcOrd="0" destOrd="0" presId="urn:microsoft.com/office/officeart/2005/8/layout/cycle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3FB60F-007D-4644-9A26-50D96AE329A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573EB629-B13D-42B1-B98C-460AFB5C10BE}">
      <dgm:prSet phldrT="[Text]" custT="1"/>
      <dgm:spPr>
        <a:solidFill>
          <a:srgbClr val="293BA0">
            <a:alpha val="65000"/>
          </a:srgbClr>
        </a:solidFill>
        <a:ln>
          <a:noFill/>
        </a:ln>
      </dgm:spPr>
      <dgm:t>
        <a:bodyPr/>
        <a:lstStyle/>
        <a:p>
          <a:r>
            <a:rPr lang="en-US" sz="2000" dirty="0"/>
            <a:t>Deploy Solution</a:t>
          </a:r>
        </a:p>
      </dgm:t>
    </dgm:pt>
    <dgm:pt modelId="{972853B1-C889-49CE-A5A3-25DE79A4F757}" type="parTrans" cxnId="{6F6AED96-25F6-416F-97F9-F8C9A5F6DBEC}">
      <dgm:prSet/>
      <dgm:spPr/>
      <dgm:t>
        <a:bodyPr/>
        <a:lstStyle/>
        <a:p>
          <a:endParaRPr lang="en-US"/>
        </a:p>
      </dgm:t>
    </dgm:pt>
    <dgm:pt modelId="{0D52DCB2-5A5F-45A6-BE6E-9211454631CB}" type="sibTrans" cxnId="{6F6AED96-25F6-416F-97F9-F8C9A5F6DBEC}">
      <dgm:prSet/>
      <dgm:spPr>
        <a:solidFill>
          <a:srgbClr val="00BCF2"/>
        </a:solidFill>
      </dgm:spPr>
      <dgm:t>
        <a:bodyPr/>
        <a:lstStyle/>
        <a:p>
          <a:endParaRPr lang="en-US"/>
        </a:p>
      </dgm:t>
    </dgm:pt>
    <dgm:pt modelId="{623608A2-6A24-4BB6-B03A-EA91E3FFC7D1}" type="pres">
      <dgm:prSet presAssocID="{663FB60F-007D-4644-9A26-50D96AE329A6}" presName="cycle" presStyleCnt="0">
        <dgm:presLayoutVars>
          <dgm:dir/>
          <dgm:resizeHandles val="exact"/>
        </dgm:presLayoutVars>
      </dgm:prSet>
      <dgm:spPr/>
    </dgm:pt>
    <dgm:pt modelId="{69AE8546-E726-4873-B1D0-ECF566B3F890}" type="pres">
      <dgm:prSet presAssocID="{573EB629-B13D-42B1-B98C-460AFB5C10BE}" presName="node" presStyleLbl="node1" presStyleIdx="0" presStyleCnt="1" custRadScaleRad="98574" custRadScaleInc="551">
        <dgm:presLayoutVars>
          <dgm:bulletEnabled val="1"/>
        </dgm:presLayoutVars>
      </dgm:prSet>
      <dgm:spPr/>
    </dgm:pt>
  </dgm:ptLst>
  <dgm:cxnLst>
    <dgm:cxn modelId="{2BDF9A59-3987-422B-8969-29CB717C1E88}" type="presOf" srcId="{573EB629-B13D-42B1-B98C-460AFB5C10BE}" destId="{69AE8546-E726-4873-B1D0-ECF566B3F890}" srcOrd="0" destOrd="0" presId="urn:microsoft.com/office/officeart/2005/8/layout/cycle2"/>
    <dgm:cxn modelId="{6F6AED96-25F6-416F-97F9-F8C9A5F6DBEC}" srcId="{663FB60F-007D-4644-9A26-50D96AE329A6}" destId="{573EB629-B13D-42B1-B98C-460AFB5C10BE}" srcOrd="0" destOrd="0" parTransId="{972853B1-C889-49CE-A5A3-25DE79A4F757}" sibTransId="{0D52DCB2-5A5F-45A6-BE6E-9211454631CB}"/>
    <dgm:cxn modelId="{4F5F01EF-51B7-4DC6-8B59-AA2A7833F2DF}" type="presOf" srcId="{663FB60F-007D-4644-9A26-50D96AE329A6}" destId="{623608A2-6A24-4BB6-B03A-EA91E3FFC7D1}" srcOrd="0" destOrd="0" presId="urn:microsoft.com/office/officeart/2005/8/layout/cycle2"/>
    <dgm:cxn modelId="{A1161530-0647-4985-BB8E-16674CC9492E}" type="presParOf" srcId="{623608A2-6A24-4BB6-B03A-EA91E3FFC7D1}" destId="{69AE8546-E726-4873-B1D0-ECF566B3F890}" srcOrd="0" destOrd="0" presId="urn:microsoft.com/office/officeart/2005/8/layout/cycle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63FB60F-007D-4644-9A26-50D96AE329A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CEE11E27-09E2-4C93-9D36-A8FE1D4A15D2}">
      <dgm:prSet phldrT="[Text]"/>
      <dgm:spPr>
        <a:solidFill>
          <a:srgbClr val="00B050"/>
        </a:solidFill>
        <a:ln>
          <a:noFill/>
        </a:ln>
      </dgm:spPr>
      <dgm:t>
        <a:bodyPr/>
        <a:lstStyle/>
        <a:p>
          <a:r>
            <a:rPr lang="en-US" dirty="0"/>
            <a:t>Define Objective</a:t>
          </a:r>
        </a:p>
      </dgm:t>
    </dgm:pt>
    <dgm:pt modelId="{90CE2A8C-3B4C-4C08-86EC-BF2417D8DF92}" type="parTrans" cxnId="{C96593E6-8B4C-4585-95F6-40637738E94B}">
      <dgm:prSet/>
      <dgm:spPr/>
      <dgm:t>
        <a:bodyPr/>
        <a:lstStyle/>
        <a:p>
          <a:endParaRPr lang="en-US"/>
        </a:p>
      </dgm:t>
    </dgm:pt>
    <dgm:pt modelId="{81E5823F-F1FA-43B1-82BC-3EAD88E0E9C9}" type="sibTrans" cxnId="{C96593E6-8B4C-4585-95F6-40637738E94B}">
      <dgm:prSet/>
      <dgm:spPr>
        <a:solidFill>
          <a:srgbClr val="00BCF2"/>
        </a:solidFill>
      </dgm:spPr>
      <dgm:t>
        <a:bodyPr/>
        <a:lstStyle/>
        <a:p>
          <a:endParaRPr lang="en-US" dirty="0"/>
        </a:p>
      </dgm:t>
    </dgm:pt>
    <dgm:pt modelId="{C30BA1BC-1FBA-4AD5-A031-49388785D441}">
      <dgm:prSet phldrT="[Text]"/>
      <dgm:spPr>
        <a:solidFill>
          <a:srgbClr val="293BA0"/>
        </a:solidFill>
        <a:ln>
          <a:noFill/>
        </a:ln>
      </dgm:spPr>
      <dgm:t>
        <a:bodyPr/>
        <a:lstStyle/>
        <a:p>
          <a:r>
            <a:rPr lang="en-US" dirty="0"/>
            <a:t>Collect &amp; Prepare Data</a:t>
          </a:r>
        </a:p>
      </dgm:t>
    </dgm:pt>
    <dgm:pt modelId="{49BCA6B9-73CC-4B0B-9EE1-907F8F501754}" type="parTrans" cxnId="{22A9E764-8EF0-4015-9CD6-82A6D6DAB818}">
      <dgm:prSet/>
      <dgm:spPr/>
      <dgm:t>
        <a:bodyPr/>
        <a:lstStyle/>
        <a:p>
          <a:endParaRPr lang="en-US"/>
        </a:p>
      </dgm:t>
    </dgm:pt>
    <dgm:pt modelId="{E7A1935B-93C9-450F-9035-95AC51EB4E85}" type="sibTrans" cxnId="{22A9E764-8EF0-4015-9CD6-82A6D6DAB818}">
      <dgm:prSet/>
      <dgm:spPr>
        <a:solidFill>
          <a:srgbClr val="00BCF2"/>
        </a:solidFill>
      </dgm:spPr>
      <dgm:t>
        <a:bodyPr/>
        <a:lstStyle/>
        <a:p>
          <a:endParaRPr lang="en-US"/>
        </a:p>
      </dgm:t>
    </dgm:pt>
    <dgm:pt modelId="{573EB629-B13D-42B1-B98C-460AFB5C10BE}">
      <dgm:prSet phldrT="[Text]"/>
      <dgm:spPr>
        <a:solidFill>
          <a:srgbClr val="293BA0"/>
        </a:solidFill>
        <a:ln>
          <a:noFill/>
        </a:ln>
      </dgm:spPr>
      <dgm:t>
        <a:bodyPr/>
        <a:lstStyle/>
        <a:p>
          <a:r>
            <a:rPr lang="en-US" dirty="0"/>
            <a:t>Train Model</a:t>
          </a:r>
        </a:p>
      </dgm:t>
    </dgm:pt>
    <dgm:pt modelId="{972853B1-C889-49CE-A5A3-25DE79A4F757}" type="parTrans" cxnId="{6F6AED96-25F6-416F-97F9-F8C9A5F6DBEC}">
      <dgm:prSet/>
      <dgm:spPr/>
      <dgm:t>
        <a:bodyPr/>
        <a:lstStyle/>
        <a:p>
          <a:endParaRPr lang="en-US"/>
        </a:p>
      </dgm:t>
    </dgm:pt>
    <dgm:pt modelId="{0D52DCB2-5A5F-45A6-BE6E-9211454631CB}" type="sibTrans" cxnId="{6F6AED96-25F6-416F-97F9-F8C9A5F6DBEC}">
      <dgm:prSet/>
      <dgm:spPr>
        <a:solidFill>
          <a:srgbClr val="00BCF2"/>
        </a:solidFill>
      </dgm:spPr>
      <dgm:t>
        <a:bodyPr/>
        <a:lstStyle/>
        <a:p>
          <a:endParaRPr lang="en-US"/>
        </a:p>
      </dgm:t>
    </dgm:pt>
    <dgm:pt modelId="{142B1D8C-DB81-4167-BEE9-06661A795ECA}">
      <dgm:prSet phldrT="[Text]"/>
      <dgm:spPr>
        <a:solidFill>
          <a:srgbClr val="293BA0"/>
        </a:solidFill>
        <a:ln>
          <a:noFill/>
        </a:ln>
      </dgm:spPr>
      <dgm:t>
        <a:bodyPr/>
        <a:lstStyle/>
        <a:p>
          <a:r>
            <a:rPr lang="en-US" dirty="0"/>
            <a:t>Analyze Results</a:t>
          </a:r>
        </a:p>
      </dgm:t>
    </dgm:pt>
    <dgm:pt modelId="{E2271554-0CB7-47AA-8883-7067F714FB0B}" type="parTrans" cxnId="{8338084D-4B58-4E84-A07E-995F3263C45B}">
      <dgm:prSet/>
      <dgm:spPr/>
      <dgm:t>
        <a:bodyPr/>
        <a:lstStyle/>
        <a:p>
          <a:endParaRPr lang="en-US"/>
        </a:p>
      </dgm:t>
    </dgm:pt>
    <dgm:pt modelId="{0BF4612C-6E35-4EB4-9BEF-BC8B15120FC5}" type="sibTrans" cxnId="{8338084D-4B58-4E84-A07E-995F3263C45B}">
      <dgm:prSet/>
      <dgm:spPr>
        <a:solidFill>
          <a:srgbClr val="00BCF2"/>
        </a:solidFill>
      </dgm:spPr>
      <dgm:t>
        <a:bodyPr/>
        <a:lstStyle/>
        <a:p>
          <a:endParaRPr lang="en-US"/>
        </a:p>
      </dgm:t>
    </dgm:pt>
    <dgm:pt modelId="{623608A2-6A24-4BB6-B03A-EA91E3FFC7D1}" type="pres">
      <dgm:prSet presAssocID="{663FB60F-007D-4644-9A26-50D96AE329A6}" presName="cycle" presStyleCnt="0">
        <dgm:presLayoutVars>
          <dgm:dir/>
          <dgm:resizeHandles val="exact"/>
        </dgm:presLayoutVars>
      </dgm:prSet>
      <dgm:spPr/>
    </dgm:pt>
    <dgm:pt modelId="{46571A35-EF4C-4E13-B006-B9774EF6C732}" type="pres">
      <dgm:prSet presAssocID="{CEE11E27-09E2-4C93-9D36-A8FE1D4A15D2}" presName="node" presStyleLbl="node1" presStyleIdx="0" presStyleCnt="4">
        <dgm:presLayoutVars>
          <dgm:bulletEnabled val="1"/>
        </dgm:presLayoutVars>
      </dgm:prSet>
      <dgm:spPr/>
    </dgm:pt>
    <dgm:pt modelId="{72263AC4-65F1-44DD-9187-785E740AFD6F}" type="pres">
      <dgm:prSet presAssocID="{81E5823F-F1FA-43B1-82BC-3EAD88E0E9C9}" presName="sibTrans" presStyleLbl="sibTrans2D1" presStyleIdx="0" presStyleCnt="4"/>
      <dgm:spPr/>
    </dgm:pt>
    <dgm:pt modelId="{0B3D30B0-161E-4AD7-A62E-210C389AC140}" type="pres">
      <dgm:prSet presAssocID="{81E5823F-F1FA-43B1-82BC-3EAD88E0E9C9}" presName="connectorText" presStyleLbl="sibTrans2D1" presStyleIdx="0" presStyleCnt="4"/>
      <dgm:spPr/>
    </dgm:pt>
    <dgm:pt modelId="{C5CE8119-3108-412E-833B-65AA30919C8B}" type="pres">
      <dgm:prSet presAssocID="{C30BA1BC-1FBA-4AD5-A031-49388785D441}" presName="node" presStyleLbl="node1" presStyleIdx="1" presStyleCnt="4">
        <dgm:presLayoutVars>
          <dgm:bulletEnabled val="1"/>
        </dgm:presLayoutVars>
      </dgm:prSet>
      <dgm:spPr/>
    </dgm:pt>
    <dgm:pt modelId="{A60E023B-CF98-4FCE-B808-2A8E7F0AEAE8}" type="pres">
      <dgm:prSet presAssocID="{E7A1935B-93C9-450F-9035-95AC51EB4E85}" presName="sibTrans" presStyleLbl="sibTrans2D1" presStyleIdx="1" presStyleCnt="4"/>
      <dgm:spPr/>
    </dgm:pt>
    <dgm:pt modelId="{23BC7C6C-5960-46FC-A5FB-717BAD9CCDA5}" type="pres">
      <dgm:prSet presAssocID="{E7A1935B-93C9-450F-9035-95AC51EB4E85}" presName="connectorText" presStyleLbl="sibTrans2D1" presStyleIdx="1" presStyleCnt="4"/>
      <dgm:spPr/>
    </dgm:pt>
    <dgm:pt modelId="{69AE8546-E726-4873-B1D0-ECF566B3F890}" type="pres">
      <dgm:prSet presAssocID="{573EB629-B13D-42B1-B98C-460AFB5C10BE}" presName="node" presStyleLbl="node1" presStyleIdx="2" presStyleCnt="4">
        <dgm:presLayoutVars>
          <dgm:bulletEnabled val="1"/>
        </dgm:presLayoutVars>
      </dgm:prSet>
      <dgm:spPr/>
    </dgm:pt>
    <dgm:pt modelId="{3FD333B5-6176-4567-8987-C3658C835074}" type="pres">
      <dgm:prSet presAssocID="{0D52DCB2-5A5F-45A6-BE6E-9211454631CB}" presName="sibTrans" presStyleLbl="sibTrans2D1" presStyleIdx="2" presStyleCnt="4"/>
      <dgm:spPr/>
    </dgm:pt>
    <dgm:pt modelId="{18FBA473-9677-4895-9BBC-8757B3E8C576}" type="pres">
      <dgm:prSet presAssocID="{0D52DCB2-5A5F-45A6-BE6E-9211454631CB}" presName="connectorText" presStyleLbl="sibTrans2D1" presStyleIdx="2" presStyleCnt="4"/>
      <dgm:spPr/>
    </dgm:pt>
    <dgm:pt modelId="{DC15A856-F6C1-4198-988E-806A9F0FFE52}" type="pres">
      <dgm:prSet presAssocID="{142B1D8C-DB81-4167-BEE9-06661A795ECA}" presName="node" presStyleLbl="node1" presStyleIdx="3" presStyleCnt="4">
        <dgm:presLayoutVars>
          <dgm:bulletEnabled val="1"/>
        </dgm:presLayoutVars>
      </dgm:prSet>
      <dgm:spPr/>
    </dgm:pt>
    <dgm:pt modelId="{7DA382F2-E1C3-4A37-AA95-774EA32FA8E4}" type="pres">
      <dgm:prSet presAssocID="{0BF4612C-6E35-4EB4-9BEF-BC8B15120FC5}" presName="sibTrans" presStyleLbl="sibTrans2D1" presStyleIdx="3" presStyleCnt="4"/>
      <dgm:spPr/>
    </dgm:pt>
    <dgm:pt modelId="{37D899B5-5C82-40EB-A790-C3C9BA54D6D5}" type="pres">
      <dgm:prSet presAssocID="{0BF4612C-6E35-4EB4-9BEF-BC8B15120FC5}" presName="connectorText" presStyleLbl="sibTrans2D1" presStyleIdx="3" presStyleCnt="4"/>
      <dgm:spPr/>
    </dgm:pt>
  </dgm:ptLst>
  <dgm:cxnLst>
    <dgm:cxn modelId="{C0240A21-2338-4DC1-A6F5-564BE06005EB}" type="presOf" srcId="{C30BA1BC-1FBA-4AD5-A031-49388785D441}" destId="{C5CE8119-3108-412E-833B-65AA30919C8B}" srcOrd="0" destOrd="0" presId="urn:microsoft.com/office/officeart/2005/8/layout/cycle2"/>
    <dgm:cxn modelId="{38C7CC2B-F586-4069-951F-2702BCA0C520}" type="presOf" srcId="{E7A1935B-93C9-450F-9035-95AC51EB4E85}" destId="{A60E023B-CF98-4FCE-B808-2A8E7F0AEAE8}" srcOrd="0" destOrd="0" presId="urn:microsoft.com/office/officeart/2005/8/layout/cycle2"/>
    <dgm:cxn modelId="{8EF69932-ABDA-4D63-AB57-9878CC7F458E}" type="presOf" srcId="{81E5823F-F1FA-43B1-82BC-3EAD88E0E9C9}" destId="{0B3D30B0-161E-4AD7-A62E-210C389AC140}" srcOrd="1" destOrd="0" presId="urn:microsoft.com/office/officeart/2005/8/layout/cycle2"/>
    <dgm:cxn modelId="{32B67262-F641-4E26-99EC-ED329561E9F9}" type="presOf" srcId="{0D52DCB2-5A5F-45A6-BE6E-9211454631CB}" destId="{18FBA473-9677-4895-9BBC-8757B3E8C576}" srcOrd="1" destOrd="0" presId="urn:microsoft.com/office/officeart/2005/8/layout/cycle2"/>
    <dgm:cxn modelId="{34397243-7499-4615-B49C-414F482B94B4}" type="presOf" srcId="{0D52DCB2-5A5F-45A6-BE6E-9211454631CB}" destId="{3FD333B5-6176-4567-8987-C3658C835074}" srcOrd="0" destOrd="0" presId="urn:microsoft.com/office/officeart/2005/8/layout/cycle2"/>
    <dgm:cxn modelId="{95522444-E664-4E5C-BA43-ED1104D42AA7}" type="presOf" srcId="{E7A1935B-93C9-450F-9035-95AC51EB4E85}" destId="{23BC7C6C-5960-46FC-A5FB-717BAD9CCDA5}" srcOrd="1" destOrd="0" presId="urn:microsoft.com/office/officeart/2005/8/layout/cycle2"/>
    <dgm:cxn modelId="{22A9E764-8EF0-4015-9CD6-82A6D6DAB818}" srcId="{663FB60F-007D-4644-9A26-50D96AE329A6}" destId="{C30BA1BC-1FBA-4AD5-A031-49388785D441}" srcOrd="1" destOrd="0" parTransId="{49BCA6B9-73CC-4B0B-9EE1-907F8F501754}" sibTransId="{E7A1935B-93C9-450F-9035-95AC51EB4E85}"/>
    <dgm:cxn modelId="{8338084D-4B58-4E84-A07E-995F3263C45B}" srcId="{663FB60F-007D-4644-9A26-50D96AE329A6}" destId="{142B1D8C-DB81-4167-BEE9-06661A795ECA}" srcOrd="3" destOrd="0" parTransId="{E2271554-0CB7-47AA-8883-7067F714FB0B}" sibTransId="{0BF4612C-6E35-4EB4-9BEF-BC8B15120FC5}"/>
    <dgm:cxn modelId="{353A2D55-173D-423A-91AF-7C9D2F3BC107}" type="presOf" srcId="{0BF4612C-6E35-4EB4-9BEF-BC8B15120FC5}" destId="{37D899B5-5C82-40EB-A790-C3C9BA54D6D5}" srcOrd="1" destOrd="0" presId="urn:microsoft.com/office/officeart/2005/8/layout/cycle2"/>
    <dgm:cxn modelId="{CF12A75A-4D49-48D6-B3E7-35460F54ABCA}" type="presOf" srcId="{663FB60F-007D-4644-9A26-50D96AE329A6}" destId="{623608A2-6A24-4BB6-B03A-EA91E3FFC7D1}" srcOrd="0" destOrd="0" presId="urn:microsoft.com/office/officeart/2005/8/layout/cycle2"/>
    <dgm:cxn modelId="{2D7C3C8C-2A6D-44CE-975B-C3CB0F9A59FE}" type="presOf" srcId="{81E5823F-F1FA-43B1-82BC-3EAD88E0E9C9}" destId="{72263AC4-65F1-44DD-9187-785E740AFD6F}" srcOrd="0" destOrd="0" presId="urn:microsoft.com/office/officeart/2005/8/layout/cycle2"/>
    <dgm:cxn modelId="{E0157892-50E7-4649-BAFE-91BAFABD51F8}" type="presOf" srcId="{142B1D8C-DB81-4167-BEE9-06661A795ECA}" destId="{DC15A856-F6C1-4198-988E-806A9F0FFE52}" srcOrd="0" destOrd="0" presId="urn:microsoft.com/office/officeart/2005/8/layout/cycle2"/>
    <dgm:cxn modelId="{6F6AED96-25F6-416F-97F9-F8C9A5F6DBEC}" srcId="{663FB60F-007D-4644-9A26-50D96AE329A6}" destId="{573EB629-B13D-42B1-B98C-460AFB5C10BE}" srcOrd="2" destOrd="0" parTransId="{972853B1-C889-49CE-A5A3-25DE79A4F757}" sibTransId="{0D52DCB2-5A5F-45A6-BE6E-9211454631CB}"/>
    <dgm:cxn modelId="{39E06DA2-7D37-4F9F-A2DB-4BB03764D704}" type="presOf" srcId="{573EB629-B13D-42B1-B98C-460AFB5C10BE}" destId="{69AE8546-E726-4873-B1D0-ECF566B3F890}" srcOrd="0" destOrd="0" presId="urn:microsoft.com/office/officeart/2005/8/layout/cycle2"/>
    <dgm:cxn modelId="{C282D7B9-81CC-4867-9A97-3D4065467F4C}" type="presOf" srcId="{CEE11E27-09E2-4C93-9D36-A8FE1D4A15D2}" destId="{46571A35-EF4C-4E13-B006-B9774EF6C732}" srcOrd="0" destOrd="0" presId="urn:microsoft.com/office/officeart/2005/8/layout/cycle2"/>
    <dgm:cxn modelId="{21825BCF-CCD2-418C-8F88-1ACF7CA6569B}" type="presOf" srcId="{0BF4612C-6E35-4EB4-9BEF-BC8B15120FC5}" destId="{7DA382F2-E1C3-4A37-AA95-774EA32FA8E4}" srcOrd="0" destOrd="0" presId="urn:microsoft.com/office/officeart/2005/8/layout/cycle2"/>
    <dgm:cxn modelId="{C96593E6-8B4C-4585-95F6-40637738E94B}" srcId="{663FB60F-007D-4644-9A26-50D96AE329A6}" destId="{CEE11E27-09E2-4C93-9D36-A8FE1D4A15D2}" srcOrd="0" destOrd="0" parTransId="{90CE2A8C-3B4C-4C08-86EC-BF2417D8DF92}" sibTransId="{81E5823F-F1FA-43B1-82BC-3EAD88E0E9C9}"/>
    <dgm:cxn modelId="{50CA2EBD-E035-4543-9AB7-A8F5B46EB46F}" type="presParOf" srcId="{623608A2-6A24-4BB6-B03A-EA91E3FFC7D1}" destId="{46571A35-EF4C-4E13-B006-B9774EF6C732}" srcOrd="0" destOrd="0" presId="urn:microsoft.com/office/officeart/2005/8/layout/cycle2"/>
    <dgm:cxn modelId="{E72B039E-2DF1-41B4-AA68-44CD135A964A}" type="presParOf" srcId="{623608A2-6A24-4BB6-B03A-EA91E3FFC7D1}" destId="{72263AC4-65F1-44DD-9187-785E740AFD6F}" srcOrd="1" destOrd="0" presId="urn:microsoft.com/office/officeart/2005/8/layout/cycle2"/>
    <dgm:cxn modelId="{9FF935DB-C59A-453E-800F-9D7FA5940D4E}" type="presParOf" srcId="{72263AC4-65F1-44DD-9187-785E740AFD6F}" destId="{0B3D30B0-161E-4AD7-A62E-210C389AC140}" srcOrd="0" destOrd="0" presId="urn:microsoft.com/office/officeart/2005/8/layout/cycle2"/>
    <dgm:cxn modelId="{92C181F1-B3CB-473A-9951-CE1D842F4835}" type="presParOf" srcId="{623608A2-6A24-4BB6-B03A-EA91E3FFC7D1}" destId="{C5CE8119-3108-412E-833B-65AA30919C8B}" srcOrd="2" destOrd="0" presId="urn:microsoft.com/office/officeart/2005/8/layout/cycle2"/>
    <dgm:cxn modelId="{B07758DD-1F42-4F95-A645-680AF3B5A749}" type="presParOf" srcId="{623608A2-6A24-4BB6-B03A-EA91E3FFC7D1}" destId="{A60E023B-CF98-4FCE-B808-2A8E7F0AEAE8}" srcOrd="3" destOrd="0" presId="urn:microsoft.com/office/officeart/2005/8/layout/cycle2"/>
    <dgm:cxn modelId="{8820D0C6-4FC0-4C81-B216-13D342D3A727}" type="presParOf" srcId="{A60E023B-CF98-4FCE-B808-2A8E7F0AEAE8}" destId="{23BC7C6C-5960-46FC-A5FB-717BAD9CCDA5}" srcOrd="0" destOrd="0" presId="urn:microsoft.com/office/officeart/2005/8/layout/cycle2"/>
    <dgm:cxn modelId="{55EEECB1-311E-4893-A914-CAF64ED05F04}" type="presParOf" srcId="{623608A2-6A24-4BB6-B03A-EA91E3FFC7D1}" destId="{69AE8546-E726-4873-B1D0-ECF566B3F890}" srcOrd="4" destOrd="0" presId="urn:microsoft.com/office/officeart/2005/8/layout/cycle2"/>
    <dgm:cxn modelId="{8E23A3C8-6B59-4837-B185-13C118B85C75}" type="presParOf" srcId="{623608A2-6A24-4BB6-B03A-EA91E3FFC7D1}" destId="{3FD333B5-6176-4567-8987-C3658C835074}" srcOrd="5" destOrd="0" presId="urn:microsoft.com/office/officeart/2005/8/layout/cycle2"/>
    <dgm:cxn modelId="{69C6483C-847E-4D3D-B2CC-DD40FEBCD533}" type="presParOf" srcId="{3FD333B5-6176-4567-8987-C3658C835074}" destId="{18FBA473-9677-4895-9BBC-8757B3E8C576}" srcOrd="0" destOrd="0" presId="urn:microsoft.com/office/officeart/2005/8/layout/cycle2"/>
    <dgm:cxn modelId="{770E3C96-5FCE-4A19-986B-D3CCE6295BC0}" type="presParOf" srcId="{623608A2-6A24-4BB6-B03A-EA91E3FFC7D1}" destId="{DC15A856-F6C1-4198-988E-806A9F0FFE52}" srcOrd="6" destOrd="0" presId="urn:microsoft.com/office/officeart/2005/8/layout/cycle2"/>
    <dgm:cxn modelId="{0DEA5A2C-9EF5-489A-BAE9-06FA24A8B3BF}" type="presParOf" srcId="{623608A2-6A24-4BB6-B03A-EA91E3FFC7D1}" destId="{7DA382F2-E1C3-4A37-AA95-774EA32FA8E4}" srcOrd="7" destOrd="0" presId="urn:microsoft.com/office/officeart/2005/8/layout/cycle2"/>
    <dgm:cxn modelId="{33E7A3C5-556F-4AAE-922F-1C0CC20BC247}" type="presParOf" srcId="{7DA382F2-E1C3-4A37-AA95-774EA32FA8E4}" destId="{37D899B5-5C82-40EB-A790-C3C9BA54D6D5}"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63FB60F-007D-4644-9A26-50D96AE329A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573EB629-B13D-42B1-B98C-460AFB5C10BE}">
      <dgm:prSet phldrT="[Text]" custT="1"/>
      <dgm:spPr>
        <a:solidFill>
          <a:srgbClr val="293BA0">
            <a:alpha val="65000"/>
          </a:srgbClr>
        </a:solidFill>
        <a:ln>
          <a:noFill/>
        </a:ln>
      </dgm:spPr>
      <dgm:t>
        <a:bodyPr/>
        <a:lstStyle/>
        <a:p>
          <a:r>
            <a:rPr lang="en-US" sz="1100" dirty="0"/>
            <a:t>Deploy Solution</a:t>
          </a:r>
        </a:p>
      </dgm:t>
    </dgm:pt>
    <dgm:pt modelId="{972853B1-C889-49CE-A5A3-25DE79A4F757}" type="parTrans" cxnId="{6F6AED96-25F6-416F-97F9-F8C9A5F6DBEC}">
      <dgm:prSet/>
      <dgm:spPr/>
      <dgm:t>
        <a:bodyPr/>
        <a:lstStyle/>
        <a:p>
          <a:endParaRPr lang="en-US"/>
        </a:p>
      </dgm:t>
    </dgm:pt>
    <dgm:pt modelId="{0D52DCB2-5A5F-45A6-BE6E-9211454631CB}" type="sibTrans" cxnId="{6F6AED96-25F6-416F-97F9-F8C9A5F6DBEC}">
      <dgm:prSet/>
      <dgm:spPr>
        <a:solidFill>
          <a:srgbClr val="00BCF2"/>
        </a:solidFill>
      </dgm:spPr>
      <dgm:t>
        <a:bodyPr/>
        <a:lstStyle/>
        <a:p>
          <a:endParaRPr lang="en-US"/>
        </a:p>
      </dgm:t>
    </dgm:pt>
    <dgm:pt modelId="{623608A2-6A24-4BB6-B03A-EA91E3FFC7D1}" type="pres">
      <dgm:prSet presAssocID="{663FB60F-007D-4644-9A26-50D96AE329A6}" presName="cycle" presStyleCnt="0">
        <dgm:presLayoutVars>
          <dgm:dir/>
          <dgm:resizeHandles val="exact"/>
        </dgm:presLayoutVars>
      </dgm:prSet>
      <dgm:spPr/>
    </dgm:pt>
    <dgm:pt modelId="{69AE8546-E726-4873-B1D0-ECF566B3F890}" type="pres">
      <dgm:prSet presAssocID="{573EB629-B13D-42B1-B98C-460AFB5C10BE}" presName="node" presStyleLbl="node1" presStyleIdx="0" presStyleCnt="1" custRadScaleRad="100006" custRadScaleInc="177">
        <dgm:presLayoutVars>
          <dgm:bulletEnabled val="1"/>
        </dgm:presLayoutVars>
      </dgm:prSet>
      <dgm:spPr/>
    </dgm:pt>
  </dgm:ptLst>
  <dgm:cxnLst>
    <dgm:cxn modelId="{6F6AED96-25F6-416F-97F9-F8C9A5F6DBEC}" srcId="{663FB60F-007D-4644-9A26-50D96AE329A6}" destId="{573EB629-B13D-42B1-B98C-460AFB5C10BE}" srcOrd="0" destOrd="0" parTransId="{972853B1-C889-49CE-A5A3-25DE79A4F757}" sibTransId="{0D52DCB2-5A5F-45A6-BE6E-9211454631CB}"/>
    <dgm:cxn modelId="{1F9668BC-285E-43AA-ACA5-BC7E6AD2131B}" type="presOf" srcId="{663FB60F-007D-4644-9A26-50D96AE329A6}" destId="{623608A2-6A24-4BB6-B03A-EA91E3FFC7D1}" srcOrd="0" destOrd="0" presId="urn:microsoft.com/office/officeart/2005/8/layout/cycle2"/>
    <dgm:cxn modelId="{E3467CF1-455E-43DD-8143-727A004A3EC4}" type="presOf" srcId="{573EB629-B13D-42B1-B98C-460AFB5C10BE}" destId="{69AE8546-E726-4873-B1D0-ECF566B3F890}" srcOrd="0" destOrd="0" presId="urn:microsoft.com/office/officeart/2005/8/layout/cycle2"/>
    <dgm:cxn modelId="{1C505E26-E010-448E-9B83-E12163089F56}" type="presParOf" srcId="{623608A2-6A24-4BB6-B03A-EA91E3FFC7D1}" destId="{69AE8546-E726-4873-B1D0-ECF566B3F890}" srcOrd="0" destOrd="0" presId="urn:microsoft.com/office/officeart/2005/8/layout/cycle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63FB60F-007D-4644-9A26-50D96AE329A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CEE11E27-09E2-4C93-9D36-A8FE1D4A15D2}">
      <dgm:prSet phldrT="[Text]"/>
      <dgm:spPr>
        <a:solidFill>
          <a:srgbClr val="293BA0"/>
        </a:solidFill>
        <a:ln>
          <a:noFill/>
        </a:ln>
      </dgm:spPr>
      <dgm:t>
        <a:bodyPr/>
        <a:lstStyle/>
        <a:p>
          <a:r>
            <a:rPr lang="en-US" dirty="0"/>
            <a:t>Define Objective</a:t>
          </a:r>
        </a:p>
      </dgm:t>
    </dgm:pt>
    <dgm:pt modelId="{90CE2A8C-3B4C-4C08-86EC-BF2417D8DF92}" type="parTrans" cxnId="{C96593E6-8B4C-4585-95F6-40637738E94B}">
      <dgm:prSet/>
      <dgm:spPr/>
      <dgm:t>
        <a:bodyPr/>
        <a:lstStyle/>
        <a:p>
          <a:endParaRPr lang="en-US"/>
        </a:p>
      </dgm:t>
    </dgm:pt>
    <dgm:pt modelId="{81E5823F-F1FA-43B1-82BC-3EAD88E0E9C9}" type="sibTrans" cxnId="{C96593E6-8B4C-4585-95F6-40637738E94B}">
      <dgm:prSet/>
      <dgm:spPr>
        <a:solidFill>
          <a:srgbClr val="00BCF2"/>
        </a:solidFill>
      </dgm:spPr>
      <dgm:t>
        <a:bodyPr/>
        <a:lstStyle/>
        <a:p>
          <a:endParaRPr lang="en-US" dirty="0"/>
        </a:p>
      </dgm:t>
    </dgm:pt>
    <dgm:pt modelId="{C30BA1BC-1FBA-4AD5-A031-49388785D441}">
      <dgm:prSet phldrT="[Text]"/>
      <dgm:spPr>
        <a:solidFill>
          <a:srgbClr val="00B050"/>
        </a:solidFill>
        <a:ln>
          <a:noFill/>
        </a:ln>
      </dgm:spPr>
      <dgm:t>
        <a:bodyPr/>
        <a:lstStyle/>
        <a:p>
          <a:r>
            <a:rPr lang="en-US" dirty="0"/>
            <a:t>Collect &amp; Prepare Data</a:t>
          </a:r>
        </a:p>
      </dgm:t>
    </dgm:pt>
    <dgm:pt modelId="{49BCA6B9-73CC-4B0B-9EE1-907F8F501754}" type="parTrans" cxnId="{22A9E764-8EF0-4015-9CD6-82A6D6DAB818}">
      <dgm:prSet/>
      <dgm:spPr/>
      <dgm:t>
        <a:bodyPr/>
        <a:lstStyle/>
        <a:p>
          <a:endParaRPr lang="en-US"/>
        </a:p>
      </dgm:t>
    </dgm:pt>
    <dgm:pt modelId="{E7A1935B-93C9-450F-9035-95AC51EB4E85}" type="sibTrans" cxnId="{22A9E764-8EF0-4015-9CD6-82A6D6DAB818}">
      <dgm:prSet/>
      <dgm:spPr>
        <a:solidFill>
          <a:srgbClr val="00BCF2"/>
        </a:solidFill>
      </dgm:spPr>
      <dgm:t>
        <a:bodyPr/>
        <a:lstStyle/>
        <a:p>
          <a:endParaRPr lang="en-US"/>
        </a:p>
      </dgm:t>
    </dgm:pt>
    <dgm:pt modelId="{573EB629-B13D-42B1-B98C-460AFB5C10BE}">
      <dgm:prSet phldrT="[Text]"/>
      <dgm:spPr>
        <a:solidFill>
          <a:srgbClr val="293BA0"/>
        </a:solidFill>
        <a:ln>
          <a:noFill/>
        </a:ln>
      </dgm:spPr>
      <dgm:t>
        <a:bodyPr/>
        <a:lstStyle/>
        <a:p>
          <a:r>
            <a:rPr lang="en-US" dirty="0"/>
            <a:t>Train Model</a:t>
          </a:r>
        </a:p>
      </dgm:t>
    </dgm:pt>
    <dgm:pt modelId="{972853B1-C889-49CE-A5A3-25DE79A4F757}" type="parTrans" cxnId="{6F6AED96-25F6-416F-97F9-F8C9A5F6DBEC}">
      <dgm:prSet/>
      <dgm:spPr/>
      <dgm:t>
        <a:bodyPr/>
        <a:lstStyle/>
        <a:p>
          <a:endParaRPr lang="en-US"/>
        </a:p>
      </dgm:t>
    </dgm:pt>
    <dgm:pt modelId="{0D52DCB2-5A5F-45A6-BE6E-9211454631CB}" type="sibTrans" cxnId="{6F6AED96-25F6-416F-97F9-F8C9A5F6DBEC}">
      <dgm:prSet/>
      <dgm:spPr>
        <a:solidFill>
          <a:srgbClr val="00BCF2"/>
        </a:solidFill>
      </dgm:spPr>
      <dgm:t>
        <a:bodyPr/>
        <a:lstStyle/>
        <a:p>
          <a:endParaRPr lang="en-US"/>
        </a:p>
      </dgm:t>
    </dgm:pt>
    <dgm:pt modelId="{142B1D8C-DB81-4167-BEE9-06661A795ECA}">
      <dgm:prSet phldrT="[Text]"/>
      <dgm:spPr>
        <a:solidFill>
          <a:srgbClr val="293BA0"/>
        </a:solidFill>
        <a:ln>
          <a:noFill/>
        </a:ln>
      </dgm:spPr>
      <dgm:t>
        <a:bodyPr/>
        <a:lstStyle/>
        <a:p>
          <a:r>
            <a:rPr lang="en-US" dirty="0"/>
            <a:t>Analyze Results</a:t>
          </a:r>
        </a:p>
      </dgm:t>
    </dgm:pt>
    <dgm:pt modelId="{E2271554-0CB7-47AA-8883-7067F714FB0B}" type="parTrans" cxnId="{8338084D-4B58-4E84-A07E-995F3263C45B}">
      <dgm:prSet/>
      <dgm:spPr/>
      <dgm:t>
        <a:bodyPr/>
        <a:lstStyle/>
        <a:p>
          <a:endParaRPr lang="en-US"/>
        </a:p>
      </dgm:t>
    </dgm:pt>
    <dgm:pt modelId="{0BF4612C-6E35-4EB4-9BEF-BC8B15120FC5}" type="sibTrans" cxnId="{8338084D-4B58-4E84-A07E-995F3263C45B}">
      <dgm:prSet/>
      <dgm:spPr>
        <a:solidFill>
          <a:srgbClr val="00BCF2"/>
        </a:solidFill>
      </dgm:spPr>
      <dgm:t>
        <a:bodyPr/>
        <a:lstStyle/>
        <a:p>
          <a:endParaRPr lang="en-US"/>
        </a:p>
      </dgm:t>
    </dgm:pt>
    <dgm:pt modelId="{623608A2-6A24-4BB6-B03A-EA91E3FFC7D1}" type="pres">
      <dgm:prSet presAssocID="{663FB60F-007D-4644-9A26-50D96AE329A6}" presName="cycle" presStyleCnt="0">
        <dgm:presLayoutVars>
          <dgm:dir/>
          <dgm:resizeHandles val="exact"/>
        </dgm:presLayoutVars>
      </dgm:prSet>
      <dgm:spPr/>
    </dgm:pt>
    <dgm:pt modelId="{46571A35-EF4C-4E13-B006-B9774EF6C732}" type="pres">
      <dgm:prSet presAssocID="{CEE11E27-09E2-4C93-9D36-A8FE1D4A15D2}" presName="node" presStyleLbl="node1" presStyleIdx="0" presStyleCnt="4">
        <dgm:presLayoutVars>
          <dgm:bulletEnabled val="1"/>
        </dgm:presLayoutVars>
      </dgm:prSet>
      <dgm:spPr/>
    </dgm:pt>
    <dgm:pt modelId="{72263AC4-65F1-44DD-9187-785E740AFD6F}" type="pres">
      <dgm:prSet presAssocID="{81E5823F-F1FA-43B1-82BC-3EAD88E0E9C9}" presName="sibTrans" presStyleLbl="sibTrans2D1" presStyleIdx="0" presStyleCnt="4"/>
      <dgm:spPr/>
    </dgm:pt>
    <dgm:pt modelId="{0B3D30B0-161E-4AD7-A62E-210C389AC140}" type="pres">
      <dgm:prSet presAssocID="{81E5823F-F1FA-43B1-82BC-3EAD88E0E9C9}" presName="connectorText" presStyleLbl="sibTrans2D1" presStyleIdx="0" presStyleCnt="4"/>
      <dgm:spPr/>
    </dgm:pt>
    <dgm:pt modelId="{C5CE8119-3108-412E-833B-65AA30919C8B}" type="pres">
      <dgm:prSet presAssocID="{C30BA1BC-1FBA-4AD5-A031-49388785D441}" presName="node" presStyleLbl="node1" presStyleIdx="1" presStyleCnt="4">
        <dgm:presLayoutVars>
          <dgm:bulletEnabled val="1"/>
        </dgm:presLayoutVars>
      </dgm:prSet>
      <dgm:spPr/>
    </dgm:pt>
    <dgm:pt modelId="{A60E023B-CF98-4FCE-B808-2A8E7F0AEAE8}" type="pres">
      <dgm:prSet presAssocID="{E7A1935B-93C9-450F-9035-95AC51EB4E85}" presName="sibTrans" presStyleLbl="sibTrans2D1" presStyleIdx="1" presStyleCnt="4"/>
      <dgm:spPr/>
    </dgm:pt>
    <dgm:pt modelId="{23BC7C6C-5960-46FC-A5FB-717BAD9CCDA5}" type="pres">
      <dgm:prSet presAssocID="{E7A1935B-93C9-450F-9035-95AC51EB4E85}" presName="connectorText" presStyleLbl="sibTrans2D1" presStyleIdx="1" presStyleCnt="4"/>
      <dgm:spPr/>
    </dgm:pt>
    <dgm:pt modelId="{69AE8546-E726-4873-B1D0-ECF566B3F890}" type="pres">
      <dgm:prSet presAssocID="{573EB629-B13D-42B1-B98C-460AFB5C10BE}" presName="node" presStyleLbl="node1" presStyleIdx="2" presStyleCnt="4">
        <dgm:presLayoutVars>
          <dgm:bulletEnabled val="1"/>
        </dgm:presLayoutVars>
      </dgm:prSet>
      <dgm:spPr/>
    </dgm:pt>
    <dgm:pt modelId="{3FD333B5-6176-4567-8987-C3658C835074}" type="pres">
      <dgm:prSet presAssocID="{0D52DCB2-5A5F-45A6-BE6E-9211454631CB}" presName="sibTrans" presStyleLbl="sibTrans2D1" presStyleIdx="2" presStyleCnt="4"/>
      <dgm:spPr/>
    </dgm:pt>
    <dgm:pt modelId="{18FBA473-9677-4895-9BBC-8757B3E8C576}" type="pres">
      <dgm:prSet presAssocID="{0D52DCB2-5A5F-45A6-BE6E-9211454631CB}" presName="connectorText" presStyleLbl="sibTrans2D1" presStyleIdx="2" presStyleCnt="4"/>
      <dgm:spPr/>
    </dgm:pt>
    <dgm:pt modelId="{DC15A856-F6C1-4198-988E-806A9F0FFE52}" type="pres">
      <dgm:prSet presAssocID="{142B1D8C-DB81-4167-BEE9-06661A795ECA}" presName="node" presStyleLbl="node1" presStyleIdx="3" presStyleCnt="4">
        <dgm:presLayoutVars>
          <dgm:bulletEnabled val="1"/>
        </dgm:presLayoutVars>
      </dgm:prSet>
      <dgm:spPr/>
    </dgm:pt>
    <dgm:pt modelId="{7DA382F2-E1C3-4A37-AA95-774EA32FA8E4}" type="pres">
      <dgm:prSet presAssocID="{0BF4612C-6E35-4EB4-9BEF-BC8B15120FC5}" presName="sibTrans" presStyleLbl="sibTrans2D1" presStyleIdx="3" presStyleCnt="4"/>
      <dgm:spPr/>
    </dgm:pt>
    <dgm:pt modelId="{37D899B5-5C82-40EB-A790-C3C9BA54D6D5}" type="pres">
      <dgm:prSet presAssocID="{0BF4612C-6E35-4EB4-9BEF-BC8B15120FC5}" presName="connectorText" presStyleLbl="sibTrans2D1" presStyleIdx="3" presStyleCnt="4"/>
      <dgm:spPr/>
    </dgm:pt>
  </dgm:ptLst>
  <dgm:cxnLst>
    <dgm:cxn modelId="{AC4C745B-3A16-4C8F-8A1A-13A358BA54EA}" type="presOf" srcId="{C30BA1BC-1FBA-4AD5-A031-49388785D441}" destId="{C5CE8119-3108-412E-833B-65AA30919C8B}" srcOrd="0" destOrd="0" presId="urn:microsoft.com/office/officeart/2005/8/layout/cycle2"/>
    <dgm:cxn modelId="{22A9E764-8EF0-4015-9CD6-82A6D6DAB818}" srcId="{663FB60F-007D-4644-9A26-50D96AE329A6}" destId="{C30BA1BC-1FBA-4AD5-A031-49388785D441}" srcOrd="1" destOrd="0" parTransId="{49BCA6B9-73CC-4B0B-9EE1-907F8F501754}" sibTransId="{E7A1935B-93C9-450F-9035-95AC51EB4E85}"/>
    <dgm:cxn modelId="{8338084D-4B58-4E84-A07E-995F3263C45B}" srcId="{663FB60F-007D-4644-9A26-50D96AE329A6}" destId="{142B1D8C-DB81-4167-BEE9-06661A795ECA}" srcOrd="3" destOrd="0" parTransId="{E2271554-0CB7-47AA-8883-7067F714FB0B}" sibTransId="{0BF4612C-6E35-4EB4-9BEF-BC8B15120FC5}"/>
    <dgm:cxn modelId="{D0E91152-557F-4EEE-95FB-F4E4448F7932}" type="presOf" srcId="{142B1D8C-DB81-4167-BEE9-06661A795ECA}" destId="{DC15A856-F6C1-4198-988E-806A9F0FFE52}" srcOrd="0" destOrd="0" presId="urn:microsoft.com/office/officeart/2005/8/layout/cycle2"/>
    <dgm:cxn modelId="{1F3C8679-2E76-4EC2-AD62-FBD0CD45F41C}" type="presOf" srcId="{E7A1935B-93C9-450F-9035-95AC51EB4E85}" destId="{A60E023B-CF98-4FCE-B808-2A8E7F0AEAE8}" srcOrd="0" destOrd="0" presId="urn:microsoft.com/office/officeart/2005/8/layout/cycle2"/>
    <dgm:cxn modelId="{ECC65C7A-BA8E-45F6-B335-BCEA468DF7E0}" type="presOf" srcId="{0BF4612C-6E35-4EB4-9BEF-BC8B15120FC5}" destId="{7DA382F2-E1C3-4A37-AA95-774EA32FA8E4}" srcOrd="0" destOrd="0" presId="urn:microsoft.com/office/officeart/2005/8/layout/cycle2"/>
    <dgm:cxn modelId="{C8D4D27A-602B-448F-A485-D5A2EFE424FD}" type="presOf" srcId="{81E5823F-F1FA-43B1-82BC-3EAD88E0E9C9}" destId="{0B3D30B0-161E-4AD7-A62E-210C389AC140}" srcOrd="1" destOrd="0" presId="urn:microsoft.com/office/officeart/2005/8/layout/cycle2"/>
    <dgm:cxn modelId="{E6852780-95E7-4177-9458-2E19E093D448}" type="presOf" srcId="{0D52DCB2-5A5F-45A6-BE6E-9211454631CB}" destId="{18FBA473-9677-4895-9BBC-8757B3E8C576}" srcOrd="1" destOrd="0" presId="urn:microsoft.com/office/officeart/2005/8/layout/cycle2"/>
    <dgm:cxn modelId="{EC056C92-D9DD-44B1-8CDA-9C365D2EF383}" type="presOf" srcId="{CEE11E27-09E2-4C93-9D36-A8FE1D4A15D2}" destId="{46571A35-EF4C-4E13-B006-B9774EF6C732}" srcOrd="0" destOrd="0" presId="urn:microsoft.com/office/officeart/2005/8/layout/cycle2"/>
    <dgm:cxn modelId="{AFB71F96-D8BA-4319-A2CA-854F50A2DE51}" type="presOf" srcId="{0D52DCB2-5A5F-45A6-BE6E-9211454631CB}" destId="{3FD333B5-6176-4567-8987-C3658C835074}" srcOrd="0" destOrd="0" presId="urn:microsoft.com/office/officeart/2005/8/layout/cycle2"/>
    <dgm:cxn modelId="{6F6AED96-25F6-416F-97F9-F8C9A5F6DBEC}" srcId="{663FB60F-007D-4644-9A26-50D96AE329A6}" destId="{573EB629-B13D-42B1-B98C-460AFB5C10BE}" srcOrd="2" destOrd="0" parTransId="{972853B1-C889-49CE-A5A3-25DE79A4F757}" sibTransId="{0D52DCB2-5A5F-45A6-BE6E-9211454631CB}"/>
    <dgm:cxn modelId="{5A295FA2-C0A3-4C11-B820-9DC1495E4B3B}" type="presOf" srcId="{573EB629-B13D-42B1-B98C-460AFB5C10BE}" destId="{69AE8546-E726-4873-B1D0-ECF566B3F890}" srcOrd="0" destOrd="0" presId="urn:microsoft.com/office/officeart/2005/8/layout/cycle2"/>
    <dgm:cxn modelId="{EB6882B2-245E-4283-ADEA-7E5FFACD2FCF}" type="presOf" srcId="{E7A1935B-93C9-450F-9035-95AC51EB4E85}" destId="{23BC7C6C-5960-46FC-A5FB-717BAD9CCDA5}" srcOrd="1" destOrd="0" presId="urn:microsoft.com/office/officeart/2005/8/layout/cycle2"/>
    <dgm:cxn modelId="{CF1F38B6-3AD2-40E4-ABB9-EFAB376F49FB}" type="presOf" srcId="{81E5823F-F1FA-43B1-82BC-3EAD88E0E9C9}" destId="{72263AC4-65F1-44DD-9187-785E740AFD6F}" srcOrd="0" destOrd="0" presId="urn:microsoft.com/office/officeart/2005/8/layout/cycle2"/>
    <dgm:cxn modelId="{C96593E6-8B4C-4585-95F6-40637738E94B}" srcId="{663FB60F-007D-4644-9A26-50D96AE329A6}" destId="{CEE11E27-09E2-4C93-9D36-A8FE1D4A15D2}" srcOrd="0" destOrd="0" parTransId="{90CE2A8C-3B4C-4C08-86EC-BF2417D8DF92}" sibTransId="{81E5823F-F1FA-43B1-82BC-3EAD88E0E9C9}"/>
    <dgm:cxn modelId="{073513F5-972C-4A5B-BE16-8B2AD479FE9A}" type="presOf" srcId="{0BF4612C-6E35-4EB4-9BEF-BC8B15120FC5}" destId="{37D899B5-5C82-40EB-A790-C3C9BA54D6D5}" srcOrd="1" destOrd="0" presId="urn:microsoft.com/office/officeart/2005/8/layout/cycle2"/>
    <dgm:cxn modelId="{DA9C29FD-79B9-4D0A-AA2D-15B7F9CE8E3E}" type="presOf" srcId="{663FB60F-007D-4644-9A26-50D96AE329A6}" destId="{623608A2-6A24-4BB6-B03A-EA91E3FFC7D1}" srcOrd="0" destOrd="0" presId="urn:microsoft.com/office/officeart/2005/8/layout/cycle2"/>
    <dgm:cxn modelId="{6B04C90F-1128-4532-A299-932E12AB88FB}" type="presParOf" srcId="{623608A2-6A24-4BB6-B03A-EA91E3FFC7D1}" destId="{46571A35-EF4C-4E13-B006-B9774EF6C732}" srcOrd="0" destOrd="0" presId="urn:microsoft.com/office/officeart/2005/8/layout/cycle2"/>
    <dgm:cxn modelId="{60B6F4C6-FB37-40DA-9267-8A0447C69378}" type="presParOf" srcId="{623608A2-6A24-4BB6-B03A-EA91E3FFC7D1}" destId="{72263AC4-65F1-44DD-9187-785E740AFD6F}" srcOrd="1" destOrd="0" presId="urn:microsoft.com/office/officeart/2005/8/layout/cycle2"/>
    <dgm:cxn modelId="{D85FC103-9509-42F9-A6BA-662BC2E9C2D1}" type="presParOf" srcId="{72263AC4-65F1-44DD-9187-785E740AFD6F}" destId="{0B3D30B0-161E-4AD7-A62E-210C389AC140}" srcOrd="0" destOrd="0" presId="urn:microsoft.com/office/officeart/2005/8/layout/cycle2"/>
    <dgm:cxn modelId="{C9E71B13-B695-42DE-82B2-C4118F98E361}" type="presParOf" srcId="{623608A2-6A24-4BB6-B03A-EA91E3FFC7D1}" destId="{C5CE8119-3108-412E-833B-65AA30919C8B}" srcOrd="2" destOrd="0" presId="urn:microsoft.com/office/officeart/2005/8/layout/cycle2"/>
    <dgm:cxn modelId="{0BF00965-63C1-4A6F-A272-A69C93915460}" type="presParOf" srcId="{623608A2-6A24-4BB6-B03A-EA91E3FFC7D1}" destId="{A60E023B-CF98-4FCE-B808-2A8E7F0AEAE8}" srcOrd="3" destOrd="0" presId="urn:microsoft.com/office/officeart/2005/8/layout/cycle2"/>
    <dgm:cxn modelId="{6D255B45-EFD7-44C1-8054-048BF427B696}" type="presParOf" srcId="{A60E023B-CF98-4FCE-B808-2A8E7F0AEAE8}" destId="{23BC7C6C-5960-46FC-A5FB-717BAD9CCDA5}" srcOrd="0" destOrd="0" presId="urn:microsoft.com/office/officeart/2005/8/layout/cycle2"/>
    <dgm:cxn modelId="{4C205366-11D2-45D2-B2D1-680E27BF9B41}" type="presParOf" srcId="{623608A2-6A24-4BB6-B03A-EA91E3FFC7D1}" destId="{69AE8546-E726-4873-B1D0-ECF566B3F890}" srcOrd="4" destOrd="0" presId="urn:microsoft.com/office/officeart/2005/8/layout/cycle2"/>
    <dgm:cxn modelId="{1999C762-B6FF-40A8-9ACD-EAD0159E2BE0}" type="presParOf" srcId="{623608A2-6A24-4BB6-B03A-EA91E3FFC7D1}" destId="{3FD333B5-6176-4567-8987-C3658C835074}" srcOrd="5" destOrd="0" presId="urn:microsoft.com/office/officeart/2005/8/layout/cycle2"/>
    <dgm:cxn modelId="{8746B276-ACF5-4E4A-9E6E-42074FB246A5}" type="presParOf" srcId="{3FD333B5-6176-4567-8987-C3658C835074}" destId="{18FBA473-9677-4895-9BBC-8757B3E8C576}" srcOrd="0" destOrd="0" presId="urn:microsoft.com/office/officeart/2005/8/layout/cycle2"/>
    <dgm:cxn modelId="{D5AFA6B2-E166-4DA8-BA91-E36656370A96}" type="presParOf" srcId="{623608A2-6A24-4BB6-B03A-EA91E3FFC7D1}" destId="{DC15A856-F6C1-4198-988E-806A9F0FFE52}" srcOrd="6" destOrd="0" presId="urn:microsoft.com/office/officeart/2005/8/layout/cycle2"/>
    <dgm:cxn modelId="{10827EDF-652B-4BD6-8237-D3EAB9F0EB9D}" type="presParOf" srcId="{623608A2-6A24-4BB6-B03A-EA91E3FFC7D1}" destId="{7DA382F2-E1C3-4A37-AA95-774EA32FA8E4}" srcOrd="7" destOrd="0" presId="urn:microsoft.com/office/officeart/2005/8/layout/cycle2"/>
    <dgm:cxn modelId="{305BB3C8-1094-433E-AD33-D51DF56A8089}" type="presParOf" srcId="{7DA382F2-E1C3-4A37-AA95-774EA32FA8E4}" destId="{37D899B5-5C82-40EB-A790-C3C9BA54D6D5}"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63FB60F-007D-4644-9A26-50D96AE329A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573EB629-B13D-42B1-B98C-460AFB5C10BE}">
      <dgm:prSet phldrT="[Text]" custT="1"/>
      <dgm:spPr>
        <a:solidFill>
          <a:srgbClr val="293BA0">
            <a:alpha val="65000"/>
          </a:srgbClr>
        </a:solidFill>
        <a:ln>
          <a:noFill/>
        </a:ln>
      </dgm:spPr>
      <dgm:t>
        <a:bodyPr/>
        <a:lstStyle/>
        <a:p>
          <a:r>
            <a:rPr lang="en-US" sz="1100" dirty="0"/>
            <a:t>Deploy Solution</a:t>
          </a:r>
        </a:p>
      </dgm:t>
    </dgm:pt>
    <dgm:pt modelId="{972853B1-C889-49CE-A5A3-25DE79A4F757}" type="parTrans" cxnId="{6F6AED96-25F6-416F-97F9-F8C9A5F6DBEC}">
      <dgm:prSet/>
      <dgm:spPr/>
      <dgm:t>
        <a:bodyPr/>
        <a:lstStyle/>
        <a:p>
          <a:endParaRPr lang="en-US"/>
        </a:p>
      </dgm:t>
    </dgm:pt>
    <dgm:pt modelId="{0D52DCB2-5A5F-45A6-BE6E-9211454631CB}" type="sibTrans" cxnId="{6F6AED96-25F6-416F-97F9-F8C9A5F6DBEC}">
      <dgm:prSet/>
      <dgm:spPr>
        <a:solidFill>
          <a:srgbClr val="00BCF2"/>
        </a:solidFill>
      </dgm:spPr>
      <dgm:t>
        <a:bodyPr/>
        <a:lstStyle/>
        <a:p>
          <a:endParaRPr lang="en-US"/>
        </a:p>
      </dgm:t>
    </dgm:pt>
    <dgm:pt modelId="{623608A2-6A24-4BB6-B03A-EA91E3FFC7D1}" type="pres">
      <dgm:prSet presAssocID="{663FB60F-007D-4644-9A26-50D96AE329A6}" presName="cycle" presStyleCnt="0">
        <dgm:presLayoutVars>
          <dgm:dir/>
          <dgm:resizeHandles val="exact"/>
        </dgm:presLayoutVars>
      </dgm:prSet>
      <dgm:spPr/>
    </dgm:pt>
    <dgm:pt modelId="{69AE8546-E726-4873-B1D0-ECF566B3F890}" type="pres">
      <dgm:prSet presAssocID="{573EB629-B13D-42B1-B98C-460AFB5C10BE}" presName="node" presStyleLbl="node1" presStyleIdx="0" presStyleCnt="1" custRadScaleRad="100006" custRadScaleInc="177">
        <dgm:presLayoutVars>
          <dgm:bulletEnabled val="1"/>
        </dgm:presLayoutVars>
      </dgm:prSet>
      <dgm:spPr/>
    </dgm:pt>
  </dgm:ptLst>
  <dgm:cxnLst>
    <dgm:cxn modelId="{6F6AED96-25F6-416F-97F9-F8C9A5F6DBEC}" srcId="{663FB60F-007D-4644-9A26-50D96AE329A6}" destId="{573EB629-B13D-42B1-B98C-460AFB5C10BE}" srcOrd="0" destOrd="0" parTransId="{972853B1-C889-49CE-A5A3-25DE79A4F757}" sibTransId="{0D52DCB2-5A5F-45A6-BE6E-9211454631CB}"/>
    <dgm:cxn modelId="{2DB811BE-66B4-44C9-AF95-980C36AFBF5A}" type="presOf" srcId="{573EB629-B13D-42B1-B98C-460AFB5C10BE}" destId="{69AE8546-E726-4873-B1D0-ECF566B3F890}" srcOrd="0" destOrd="0" presId="urn:microsoft.com/office/officeart/2005/8/layout/cycle2"/>
    <dgm:cxn modelId="{AF3CB8F7-E70C-4C90-A4C1-EBD82BC4DA63}" type="presOf" srcId="{663FB60F-007D-4644-9A26-50D96AE329A6}" destId="{623608A2-6A24-4BB6-B03A-EA91E3FFC7D1}" srcOrd="0" destOrd="0" presId="urn:microsoft.com/office/officeart/2005/8/layout/cycle2"/>
    <dgm:cxn modelId="{4ED3FF05-A0CA-4DEB-B2B7-837777DD9B25}" type="presParOf" srcId="{623608A2-6A24-4BB6-B03A-EA91E3FFC7D1}" destId="{69AE8546-E726-4873-B1D0-ECF566B3F890}" srcOrd="0" destOrd="0" presId="urn:microsoft.com/office/officeart/2005/8/layout/cycle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63FB60F-007D-4644-9A26-50D96AE329A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CEE11E27-09E2-4C93-9D36-A8FE1D4A15D2}">
      <dgm:prSet phldrT="[Text]"/>
      <dgm:spPr>
        <a:solidFill>
          <a:srgbClr val="293BA0"/>
        </a:solidFill>
        <a:ln>
          <a:noFill/>
        </a:ln>
      </dgm:spPr>
      <dgm:t>
        <a:bodyPr/>
        <a:lstStyle/>
        <a:p>
          <a:r>
            <a:rPr lang="en-US" dirty="0"/>
            <a:t>Define Objective</a:t>
          </a:r>
        </a:p>
      </dgm:t>
    </dgm:pt>
    <dgm:pt modelId="{90CE2A8C-3B4C-4C08-86EC-BF2417D8DF92}" type="parTrans" cxnId="{C96593E6-8B4C-4585-95F6-40637738E94B}">
      <dgm:prSet/>
      <dgm:spPr/>
      <dgm:t>
        <a:bodyPr/>
        <a:lstStyle/>
        <a:p>
          <a:endParaRPr lang="en-US"/>
        </a:p>
      </dgm:t>
    </dgm:pt>
    <dgm:pt modelId="{81E5823F-F1FA-43B1-82BC-3EAD88E0E9C9}" type="sibTrans" cxnId="{C96593E6-8B4C-4585-95F6-40637738E94B}">
      <dgm:prSet/>
      <dgm:spPr>
        <a:solidFill>
          <a:srgbClr val="00BCF2"/>
        </a:solidFill>
      </dgm:spPr>
      <dgm:t>
        <a:bodyPr/>
        <a:lstStyle/>
        <a:p>
          <a:endParaRPr lang="en-US" dirty="0"/>
        </a:p>
      </dgm:t>
    </dgm:pt>
    <dgm:pt modelId="{C30BA1BC-1FBA-4AD5-A031-49388785D441}">
      <dgm:prSet phldrT="[Text]"/>
      <dgm:spPr>
        <a:solidFill>
          <a:srgbClr val="293BA0"/>
        </a:solidFill>
        <a:ln>
          <a:noFill/>
        </a:ln>
      </dgm:spPr>
      <dgm:t>
        <a:bodyPr/>
        <a:lstStyle/>
        <a:p>
          <a:r>
            <a:rPr lang="en-US" dirty="0"/>
            <a:t>Collect &amp; Prepare Data</a:t>
          </a:r>
        </a:p>
      </dgm:t>
    </dgm:pt>
    <dgm:pt modelId="{49BCA6B9-73CC-4B0B-9EE1-907F8F501754}" type="parTrans" cxnId="{22A9E764-8EF0-4015-9CD6-82A6D6DAB818}">
      <dgm:prSet/>
      <dgm:spPr/>
      <dgm:t>
        <a:bodyPr/>
        <a:lstStyle/>
        <a:p>
          <a:endParaRPr lang="en-US"/>
        </a:p>
      </dgm:t>
    </dgm:pt>
    <dgm:pt modelId="{E7A1935B-93C9-450F-9035-95AC51EB4E85}" type="sibTrans" cxnId="{22A9E764-8EF0-4015-9CD6-82A6D6DAB818}">
      <dgm:prSet/>
      <dgm:spPr>
        <a:solidFill>
          <a:srgbClr val="00BCF2"/>
        </a:solidFill>
      </dgm:spPr>
      <dgm:t>
        <a:bodyPr/>
        <a:lstStyle/>
        <a:p>
          <a:endParaRPr lang="en-US"/>
        </a:p>
      </dgm:t>
    </dgm:pt>
    <dgm:pt modelId="{573EB629-B13D-42B1-B98C-460AFB5C10BE}">
      <dgm:prSet phldrT="[Text]"/>
      <dgm:spPr>
        <a:solidFill>
          <a:srgbClr val="00B050"/>
        </a:solidFill>
        <a:ln>
          <a:noFill/>
        </a:ln>
      </dgm:spPr>
      <dgm:t>
        <a:bodyPr/>
        <a:lstStyle/>
        <a:p>
          <a:r>
            <a:rPr lang="en-US" dirty="0"/>
            <a:t>Train Model</a:t>
          </a:r>
        </a:p>
      </dgm:t>
    </dgm:pt>
    <dgm:pt modelId="{972853B1-C889-49CE-A5A3-25DE79A4F757}" type="parTrans" cxnId="{6F6AED96-25F6-416F-97F9-F8C9A5F6DBEC}">
      <dgm:prSet/>
      <dgm:spPr/>
      <dgm:t>
        <a:bodyPr/>
        <a:lstStyle/>
        <a:p>
          <a:endParaRPr lang="en-US"/>
        </a:p>
      </dgm:t>
    </dgm:pt>
    <dgm:pt modelId="{0D52DCB2-5A5F-45A6-BE6E-9211454631CB}" type="sibTrans" cxnId="{6F6AED96-25F6-416F-97F9-F8C9A5F6DBEC}">
      <dgm:prSet/>
      <dgm:spPr>
        <a:solidFill>
          <a:srgbClr val="00BCF2"/>
        </a:solidFill>
      </dgm:spPr>
      <dgm:t>
        <a:bodyPr/>
        <a:lstStyle/>
        <a:p>
          <a:endParaRPr lang="en-US"/>
        </a:p>
      </dgm:t>
    </dgm:pt>
    <dgm:pt modelId="{142B1D8C-DB81-4167-BEE9-06661A795ECA}">
      <dgm:prSet phldrT="[Text]"/>
      <dgm:spPr>
        <a:solidFill>
          <a:srgbClr val="293BA0"/>
        </a:solidFill>
        <a:ln>
          <a:noFill/>
        </a:ln>
      </dgm:spPr>
      <dgm:t>
        <a:bodyPr/>
        <a:lstStyle/>
        <a:p>
          <a:r>
            <a:rPr lang="en-US" dirty="0"/>
            <a:t>Analyze Results</a:t>
          </a:r>
        </a:p>
      </dgm:t>
    </dgm:pt>
    <dgm:pt modelId="{E2271554-0CB7-47AA-8883-7067F714FB0B}" type="parTrans" cxnId="{8338084D-4B58-4E84-A07E-995F3263C45B}">
      <dgm:prSet/>
      <dgm:spPr/>
      <dgm:t>
        <a:bodyPr/>
        <a:lstStyle/>
        <a:p>
          <a:endParaRPr lang="en-US"/>
        </a:p>
      </dgm:t>
    </dgm:pt>
    <dgm:pt modelId="{0BF4612C-6E35-4EB4-9BEF-BC8B15120FC5}" type="sibTrans" cxnId="{8338084D-4B58-4E84-A07E-995F3263C45B}">
      <dgm:prSet/>
      <dgm:spPr>
        <a:solidFill>
          <a:srgbClr val="00BCF2"/>
        </a:solidFill>
      </dgm:spPr>
      <dgm:t>
        <a:bodyPr/>
        <a:lstStyle/>
        <a:p>
          <a:endParaRPr lang="en-US"/>
        </a:p>
      </dgm:t>
    </dgm:pt>
    <dgm:pt modelId="{623608A2-6A24-4BB6-B03A-EA91E3FFC7D1}" type="pres">
      <dgm:prSet presAssocID="{663FB60F-007D-4644-9A26-50D96AE329A6}" presName="cycle" presStyleCnt="0">
        <dgm:presLayoutVars>
          <dgm:dir/>
          <dgm:resizeHandles val="exact"/>
        </dgm:presLayoutVars>
      </dgm:prSet>
      <dgm:spPr/>
    </dgm:pt>
    <dgm:pt modelId="{46571A35-EF4C-4E13-B006-B9774EF6C732}" type="pres">
      <dgm:prSet presAssocID="{CEE11E27-09E2-4C93-9D36-A8FE1D4A15D2}" presName="node" presStyleLbl="node1" presStyleIdx="0" presStyleCnt="4">
        <dgm:presLayoutVars>
          <dgm:bulletEnabled val="1"/>
        </dgm:presLayoutVars>
      </dgm:prSet>
      <dgm:spPr/>
    </dgm:pt>
    <dgm:pt modelId="{72263AC4-65F1-44DD-9187-785E740AFD6F}" type="pres">
      <dgm:prSet presAssocID="{81E5823F-F1FA-43B1-82BC-3EAD88E0E9C9}" presName="sibTrans" presStyleLbl="sibTrans2D1" presStyleIdx="0" presStyleCnt="4"/>
      <dgm:spPr/>
    </dgm:pt>
    <dgm:pt modelId="{0B3D30B0-161E-4AD7-A62E-210C389AC140}" type="pres">
      <dgm:prSet presAssocID="{81E5823F-F1FA-43B1-82BC-3EAD88E0E9C9}" presName="connectorText" presStyleLbl="sibTrans2D1" presStyleIdx="0" presStyleCnt="4"/>
      <dgm:spPr/>
    </dgm:pt>
    <dgm:pt modelId="{C5CE8119-3108-412E-833B-65AA30919C8B}" type="pres">
      <dgm:prSet presAssocID="{C30BA1BC-1FBA-4AD5-A031-49388785D441}" presName="node" presStyleLbl="node1" presStyleIdx="1" presStyleCnt="4">
        <dgm:presLayoutVars>
          <dgm:bulletEnabled val="1"/>
        </dgm:presLayoutVars>
      </dgm:prSet>
      <dgm:spPr/>
    </dgm:pt>
    <dgm:pt modelId="{A60E023B-CF98-4FCE-B808-2A8E7F0AEAE8}" type="pres">
      <dgm:prSet presAssocID="{E7A1935B-93C9-450F-9035-95AC51EB4E85}" presName="sibTrans" presStyleLbl="sibTrans2D1" presStyleIdx="1" presStyleCnt="4"/>
      <dgm:spPr/>
    </dgm:pt>
    <dgm:pt modelId="{23BC7C6C-5960-46FC-A5FB-717BAD9CCDA5}" type="pres">
      <dgm:prSet presAssocID="{E7A1935B-93C9-450F-9035-95AC51EB4E85}" presName="connectorText" presStyleLbl="sibTrans2D1" presStyleIdx="1" presStyleCnt="4"/>
      <dgm:spPr/>
    </dgm:pt>
    <dgm:pt modelId="{69AE8546-E726-4873-B1D0-ECF566B3F890}" type="pres">
      <dgm:prSet presAssocID="{573EB629-B13D-42B1-B98C-460AFB5C10BE}" presName="node" presStyleLbl="node1" presStyleIdx="2" presStyleCnt="4">
        <dgm:presLayoutVars>
          <dgm:bulletEnabled val="1"/>
        </dgm:presLayoutVars>
      </dgm:prSet>
      <dgm:spPr/>
    </dgm:pt>
    <dgm:pt modelId="{3FD333B5-6176-4567-8987-C3658C835074}" type="pres">
      <dgm:prSet presAssocID="{0D52DCB2-5A5F-45A6-BE6E-9211454631CB}" presName="sibTrans" presStyleLbl="sibTrans2D1" presStyleIdx="2" presStyleCnt="4"/>
      <dgm:spPr/>
    </dgm:pt>
    <dgm:pt modelId="{18FBA473-9677-4895-9BBC-8757B3E8C576}" type="pres">
      <dgm:prSet presAssocID="{0D52DCB2-5A5F-45A6-BE6E-9211454631CB}" presName="connectorText" presStyleLbl="sibTrans2D1" presStyleIdx="2" presStyleCnt="4"/>
      <dgm:spPr/>
    </dgm:pt>
    <dgm:pt modelId="{DC15A856-F6C1-4198-988E-806A9F0FFE52}" type="pres">
      <dgm:prSet presAssocID="{142B1D8C-DB81-4167-BEE9-06661A795ECA}" presName="node" presStyleLbl="node1" presStyleIdx="3" presStyleCnt="4">
        <dgm:presLayoutVars>
          <dgm:bulletEnabled val="1"/>
        </dgm:presLayoutVars>
      </dgm:prSet>
      <dgm:spPr/>
    </dgm:pt>
    <dgm:pt modelId="{7DA382F2-E1C3-4A37-AA95-774EA32FA8E4}" type="pres">
      <dgm:prSet presAssocID="{0BF4612C-6E35-4EB4-9BEF-BC8B15120FC5}" presName="sibTrans" presStyleLbl="sibTrans2D1" presStyleIdx="3" presStyleCnt="4"/>
      <dgm:spPr/>
    </dgm:pt>
    <dgm:pt modelId="{37D899B5-5C82-40EB-A790-C3C9BA54D6D5}" type="pres">
      <dgm:prSet presAssocID="{0BF4612C-6E35-4EB4-9BEF-BC8B15120FC5}" presName="connectorText" presStyleLbl="sibTrans2D1" presStyleIdx="3" presStyleCnt="4"/>
      <dgm:spPr/>
    </dgm:pt>
  </dgm:ptLst>
  <dgm:cxnLst>
    <dgm:cxn modelId="{D923CC16-EF23-4B76-8915-EE2A8C76837B}" type="presOf" srcId="{0BF4612C-6E35-4EB4-9BEF-BC8B15120FC5}" destId="{37D899B5-5C82-40EB-A790-C3C9BA54D6D5}" srcOrd="1" destOrd="0" presId="urn:microsoft.com/office/officeart/2005/8/layout/cycle2"/>
    <dgm:cxn modelId="{FE15AD30-E758-42BB-BAB8-3049928F21B2}" type="presOf" srcId="{0BF4612C-6E35-4EB4-9BEF-BC8B15120FC5}" destId="{7DA382F2-E1C3-4A37-AA95-774EA32FA8E4}" srcOrd="0" destOrd="0" presId="urn:microsoft.com/office/officeart/2005/8/layout/cycle2"/>
    <dgm:cxn modelId="{874A623D-B561-442D-A3D6-A71A0FC44FB6}" type="presOf" srcId="{0D52DCB2-5A5F-45A6-BE6E-9211454631CB}" destId="{18FBA473-9677-4895-9BBC-8757B3E8C576}" srcOrd="1" destOrd="0" presId="urn:microsoft.com/office/officeart/2005/8/layout/cycle2"/>
    <dgm:cxn modelId="{A84B1262-155A-4FFE-ADAE-6676C9325B43}" type="presOf" srcId="{E7A1935B-93C9-450F-9035-95AC51EB4E85}" destId="{23BC7C6C-5960-46FC-A5FB-717BAD9CCDA5}" srcOrd="1" destOrd="0" presId="urn:microsoft.com/office/officeart/2005/8/layout/cycle2"/>
    <dgm:cxn modelId="{08D4B964-2BC6-4902-BF13-0592CEE7FBFD}" type="presOf" srcId="{81E5823F-F1FA-43B1-82BC-3EAD88E0E9C9}" destId="{72263AC4-65F1-44DD-9187-785E740AFD6F}" srcOrd="0" destOrd="0" presId="urn:microsoft.com/office/officeart/2005/8/layout/cycle2"/>
    <dgm:cxn modelId="{22A9E764-8EF0-4015-9CD6-82A6D6DAB818}" srcId="{663FB60F-007D-4644-9A26-50D96AE329A6}" destId="{C30BA1BC-1FBA-4AD5-A031-49388785D441}" srcOrd="1" destOrd="0" parTransId="{49BCA6B9-73CC-4B0B-9EE1-907F8F501754}" sibTransId="{E7A1935B-93C9-450F-9035-95AC51EB4E85}"/>
    <dgm:cxn modelId="{8338084D-4B58-4E84-A07E-995F3263C45B}" srcId="{663FB60F-007D-4644-9A26-50D96AE329A6}" destId="{142B1D8C-DB81-4167-BEE9-06661A795ECA}" srcOrd="3" destOrd="0" parTransId="{E2271554-0CB7-47AA-8883-7067F714FB0B}" sibTransId="{0BF4612C-6E35-4EB4-9BEF-BC8B15120FC5}"/>
    <dgm:cxn modelId="{B96A1C87-3EDB-4257-9CDF-3CEAB46B7880}" type="presOf" srcId="{E7A1935B-93C9-450F-9035-95AC51EB4E85}" destId="{A60E023B-CF98-4FCE-B808-2A8E7F0AEAE8}" srcOrd="0" destOrd="0" presId="urn:microsoft.com/office/officeart/2005/8/layout/cycle2"/>
    <dgm:cxn modelId="{AC2E4889-8C5D-4C4C-B611-E02B6E77EDA7}" type="presOf" srcId="{81E5823F-F1FA-43B1-82BC-3EAD88E0E9C9}" destId="{0B3D30B0-161E-4AD7-A62E-210C389AC140}" srcOrd="1" destOrd="0" presId="urn:microsoft.com/office/officeart/2005/8/layout/cycle2"/>
    <dgm:cxn modelId="{76D36B95-D508-4FDA-B057-B90EC5E2E67F}" type="presOf" srcId="{C30BA1BC-1FBA-4AD5-A031-49388785D441}" destId="{C5CE8119-3108-412E-833B-65AA30919C8B}" srcOrd="0" destOrd="0" presId="urn:microsoft.com/office/officeart/2005/8/layout/cycle2"/>
    <dgm:cxn modelId="{8D634D96-BC97-4B75-A1F1-65754D116CEE}" type="presOf" srcId="{0D52DCB2-5A5F-45A6-BE6E-9211454631CB}" destId="{3FD333B5-6176-4567-8987-C3658C835074}" srcOrd="0" destOrd="0" presId="urn:microsoft.com/office/officeart/2005/8/layout/cycle2"/>
    <dgm:cxn modelId="{6F6AED96-25F6-416F-97F9-F8C9A5F6DBEC}" srcId="{663FB60F-007D-4644-9A26-50D96AE329A6}" destId="{573EB629-B13D-42B1-B98C-460AFB5C10BE}" srcOrd="2" destOrd="0" parTransId="{972853B1-C889-49CE-A5A3-25DE79A4F757}" sibTransId="{0D52DCB2-5A5F-45A6-BE6E-9211454631CB}"/>
    <dgm:cxn modelId="{B1D6E5B3-6A90-4A71-B234-7328FC8F2C92}" type="presOf" srcId="{CEE11E27-09E2-4C93-9D36-A8FE1D4A15D2}" destId="{46571A35-EF4C-4E13-B006-B9774EF6C732}" srcOrd="0" destOrd="0" presId="urn:microsoft.com/office/officeart/2005/8/layout/cycle2"/>
    <dgm:cxn modelId="{865D43D6-69EB-45DC-8AFB-D8354E9765F9}" type="presOf" srcId="{142B1D8C-DB81-4167-BEE9-06661A795ECA}" destId="{DC15A856-F6C1-4198-988E-806A9F0FFE52}" srcOrd="0" destOrd="0" presId="urn:microsoft.com/office/officeart/2005/8/layout/cycle2"/>
    <dgm:cxn modelId="{C96593E6-8B4C-4585-95F6-40637738E94B}" srcId="{663FB60F-007D-4644-9A26-50D96AE329A6}" destId="{CEE11E27-09E2-4C93-9D36-A8FE1D4A15D2}" srcOrd="0" destOrd="0" parTransId="{90CE2A8C-3B4C-4C08-86EC-BF2417D8DF92}" sibTransId="{81E5823F-F1FA-43B1-82BC-3EAD88E0E9C9}"/>
    <dgm:cxn modelId="{16C263F1-B679-489E-90E7-23BF639A8D63}" type="presOf" srcId="{663FB60F-007D-4644-9A26-50D96AE329A6}" destId="{623608A2-6A24-4BB6-B03A-EA91E3FFC7D1}" srcOrd="0" destOrd="0" presId="urn:microsoft.com/office/officeart/2005/8/layout/cycle2"/>
    <dgm:cxn modelId="{7DD717F7-3B3B-4596-8F24-BCAC70608A00}" type="presOf" srcId="{573EB629-B13D-42B1-B98C-460AFB5C10BE}" destId="{69AE8546-E726-4873-B1D0-ECF566B3F890}" srcOrd="0" destOrd="0" presId="urn:microsoft.com/office/officeart/2005/8/layout/cycle2"/>
    <dgm:cxn modelId="{A3FA9F9B-6995-402B-8C42-C1E40E9BBE98}" type="presParOf" srcId="{623608A2-6A24-4BB6-B03A-EA91E3FFC7D1}" destId="{46571A35-EF4C-4E13-B006-B9774EF6C732}" srcOrd="0" destOrd="0" presId="urn:microsoft.com/office/officeart/2005/8/layout/cycle2"/>
    <dgm:cxn modelId="{C4A0DD46-3878-439D-A097-4B512F85097F}" type="presParOf" srcId="{623608A2-6A24-4BB6-B03A-EA91E3FFC7D1}" destId="{72263AC4-65F1-44DD-9187-785E740AFD6F}" srcOrd="1" destOrd="0" presId="urn:microsoft.com/office/officeart/2005/8/layout/cycle2"/>
    <dgm:cxn modelId="{EC603543-898C-41C3-AE01-282C62AA0ED4}" type="presParOf" srcId="{72263AC4-65F1-44DD-9187-785E740AFD6F}" destId="{0B3D30B0-161E-4AD7-A62E-210C389AC140}" srcOrd="0" destOrd="0" presId="urn:microsoft.com/office/officeart/2005/8/layout/cycle2"/>
    <dgm:cxn modelId="{497CEAFA-FCBB-4195-968A-6DD3360F5691}" type="presParOf" srcId="{623608A2-6A24-4BB6-B03A-EA91E3FFC7D1}" destId="{C5CE8119-3108-412E-833B-65AA30919C8B}" srcOrd="2" destOrd="0" presId="urn:microsoft.com/office/officeart/2005/8/layout/cycle2"/>
    <dgm:cxn modelId="{0AC394A4-47CB-45D6-8A16-BDD78EED5652}" type="presParOf" srcId="{623608A2-6A24-4BB6-B03A-EA91E3FFC7D1}" destId="{A60E023B-CF98-4FCE-B808-2A8E7F0AEAE8}" srcOrd="3" destOrd="0" presId="urn:microsoft.com/office/officeart/2005/8/layout/cycle2"/>
    <dgm:cxn modelId="{41B6B208-61B4-4B55-AE28-8A709F4D6A30}" type="presParOf" srcId="{A60E023B-CF98-4FCE-B808-2A8E7F0AEAE8}" destId="{23BC7C6C-5960-46FC-A5FB-717BAD9CCDA5}" srcOrd="0" destOrd="0" presId="urn:microsoft.com/office/officeart/2005/8/layout/cycle2"/>
    <dgm:cxn modelId="{7A32A236-81A0-4ECB-B724-B24568610E5E}" type="presParOf" srcId="{623608A2-6A24-4BB6-B03A-EA91E3FFC7D1}" destId="{69AE8546-E726-4873-B1D0-ECF566B3F890}" srcOrd="4" destOrd="0" presId="urn:microsoft.com/office/officeart/2005/8/layout/cycle2"/>
    <dgm:cxn modelId="{1D3F1E8D-7421-4F24-B89C-AEB69579BB18}" type="presParOf" srcId="{623608A2-6A24-4BB6-B03A-EA91E3FFC7D1}" destId="{3FD333B5-6176-4567-8987-C3658C835074}" srcOrd="5" destOrd="0" presId="urn:microsoft.com/office/officeart/2005/8/layout/cycle2"/>
    <dgm:cxn modelId="{C88698D3-A478-4DE0-9A30-AA35C26A1A0B}" type="presParOf" srcId="{3FD333B5-6176-4567-8987-C3658C835074}" destId="{18FBA473-9677-4895-9BBC-8757B3E8C576}" srcOrd="0" destOrd="0" presId="urn:microsoft.com/office/officeart/2005/8/layout/cycle2"/>
    <dgm:cxn modelId="{53D35504-D1D8-4B5F-81B1-68460EB07C5C}" type="presParOf" srcId="{623608A2-6A24-4BB6-B03A-EA91E3FFC7D1}" destId="{DC15A856-F6C1-4198-988E-806A9F0FFE52}" srcOrd="6" destOrd="0" presId="urn:microsoft.com/office/officeart/2005/8/layout/cycle2"/>
    <dgm:cxn modelId="{16BD0CF5-3487-4A0F-A644-787F28E684B7}" type="presParOf" srcId="{623608A2-6A24-4BB6-B03A-EA91E3FFC7D1}" destId="{7DA382F2-E1C3-4A37-AA95-774EA32FA8E4}" srcOrd="7" destOrd="0" presId="urn:microsoft.com/office/officeart/2005/8/layout/cycle2"/>
    <dgm:cxn modelId="{BBEA46B2-17E7-4944-A0A0-4A45C0C24B92}" type="presParOf" srcId="{7DA382F2-E1C3-4A37-AA95-774EA32FA8E4}" destId="{37D899B5-5C82-40EB-A790-C3C9BA54D6D5}"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63FB60F-007D-4644-9A26-50D96AE329A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573EB629-B13D-42B1-B98C-460AFB5C10BE}">
      <dgm:prSet phldrT="[Text]" custT="1"/>
      <dgm:spPr>
        <a:solidFill>
          <a:srgbClr val="293BA0">
            <a:alpha val="65000"/>
          </a:srgbClr>
        </a:solidFill>
        <a:ln>
          <a:noFill/>
        </a:ln>
      </dgm:spPr>
      <dgm:t>
        <a:bodyPr/>
        <a:lstStyle/>
        <a:p>
          <a:r>
            <a:rPr lang="en-US" sz="1100" dirty="0"/>
            <a:t>Deploy Solution</a:t>
          </a:r>
        </a:p>
      </dgm:t>
    </dgm:pt>
    <dgm:pt modelId="{972853B1-C889-49CE-A5A3-25DE79A4F757}" type="parTrans" cxnId="{6F6AED96-25F6-416F-97F9-F8C9A5F6DBEC}">
      <dgm:prSet/>
      <dgm:spPr/>
      <dgm:t>
        <a:bodyPr/>
        <a:lstStyle/>
        <a:p>
          <a:endParaRPr lang="en-US"/>
        </a:p>
      </dgm:t>
    </dgm:pt>
    <dgm:pt modelId="{0D52DCB2-5A5F-45A6-BE6E-9211454631CB}" type="sibTrans" cxnId="{6F6AED96-25F6-416F-97F9-F8C9A5F6DBEC}">
      <dgm:prSet/>
      <dgm:spPr>
        <a:solidFill>
          <a:srgbClr val="00BCF2"/>
        </a:solidFill>
      </dgm:spPr>
      <dgm:t>
        <a:bodyPr/>
        <a:lstStyle/>
        <a:p>
          <a:endParaRPr lang="en-US"/>
        </a:p>
      </dgm:t>
    </dgm:pt>
    <dgm:pt modelId="{623608A2-6A24-4BB6-B03A-EA91E3FFC7D1}" type="pres">
      <dgm:prSet presAssocID="{663FB60F-007D-4644-9A26-50D96AE329A6}" presName="cycle" presStyleCnt="0">
        <dgm:presLayoutVars>
          <dgm:dir/>
          <dgm:resizeHandles val="exact"/>
        </dgm:presLayoutVars>
      </dgm:prSet>
      <dgm:spPr/>
    </dgm:pt>
    <dgm:pt modelId="{69AE8546-E726-4873-B1D0-ECF566B3F890}" type="pres">
      <dgm:prSet presAssocID="{573EB629-B13D-42B1-B98C-460AFB5C10BE}" presName="node" presStyleLbl="node1" presStyleIdx="0" presStyleCnt="1" custRadScaleRad="100006" custRadScaleInc="177">
        <dgm:presLayoutVars>
          <dgm:bulletEnabled val="1"/>
        </dgm:presLayoutVars>
      </dgm:prSet>
      <dgm:spPr/>
    </dgm:pt>
  </dgm:ptLst>
  <dgm:cxnLst>
    <dgm:cxn modelId="{C552C561-6847-4976-A833-AAE3790F3121}" type="presOf" srcId="{663FB60F-007D-4644-9A26-50D96AE329A6}" destId="{623608A2-6A24-4BB6-B03A-EA91E3FFC7D1}" srcOrd="0" destOrd="0" presId="urn:microsoft.com/office/officeart/2005/8/layout/cycle2"/>
    <dgm:cxn modelId="{6F6AED96-25F6-416F-97F9-F8C9A5F6DBEC}" srcId="{663FB60F-007D-4644-9A26-50D96AE329A6}" destId="{573EB629-B13D-42B1-B98C-460AFB5C10BE}" srcOrd="0" destOrd="0" parTransId="{972853B1-C889-49CE-A5A3-25DE79A4F757}" sibTransId="{0D52DCB2-5A5F-45A6-BE6E-9211454631CB}"/>
    <dgm:cxn modelId="{465D24DE-A5BE-4B83-91B0-0E524CCAEC3F}" type="presOf" srcId="{573EB629-B13D-42B1-B98C-460AFB5C10BE}" destId="{69AE8546-E726-4873-B1D0-ECF566B3F890}" srcOrd="0" destOrd="0" presId="urn:microsoft.com/office/officeart/2005/8/layout/cycle2"/>
    <dgm:cxn modelId="{E6E4FCE3-8184-4B55-B21F-6AC8FC10962B}" type="presParOf" srcId="{623608A2-6A24-4BB6-B03A-EA91E3FFC7D1}" destId="{69AE8546-E726-4873-B1D0-ECF566B3F890}" srcOrd="0" destOrd="0" presId="urn:microsoft.com/office/officeart/2005/8/layout/cycle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63FB60F-007D-4644-9A26-50D96AE329A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CEE11E27-09E2-4C93-9D36-A8FE1D4A15D2}">
      <dgm:prSet phldrT="[Text]"/>
      <dgm:spPr>
        <a:solidFill>
          <a:srgbClr val="293BA0"/>
        </a:solidFill>
        <a:ln>
          <a:noFill/>
        </a:ln>
      </dgm:spPr>
      <dgm:t>
        <a:bodyPr/>
        <a:lstStyle/>
        <a:p>
          <a:r>
            <a:rPr lang="en-US" dirty="0"/>
            <a:t>Define Objective</a:t>
          </a:r>
        </a:p>
      </dgm:t>
    </dgm:pt>
    <dgm:pt modelId="{90CE2A8C-3B4C-4C08-86EC-BF2417D8DF92}" type="parTrans" cxnId="{C96593E6-8B4C-4585-95F6-40637738E94B}">
      <dgm:prSet/>
      <dgm:spPr/>
      <dgm:t>
        <a:bodyPr/>
        <a:lstStyle/>
        <a:p>
          <a:endParaRPr lang="en-US"/>
        </a:p>
      </dgm:t>
    </dgm:pt>
    <dgm:pt modelId="{81E5823F-F1FA-43B1-82BC-3EAD88E0E9C9}" type="sibTrans" cxnId="{C96593E6-8B4C-4585-95F6-40637738E94B}">
      <dgm:prSet/>
      <dgm:spPr>
        <a:solidFill>
          <a:srgbClr val="00BCF2"/>
        </a:solidFill>
      </dgm:spPr>
      <dgm:t>
        <a:bodyPr/>
        <a:lstStyle/>
        <a:p>
          <a:endParaRPr lang="en-US" dirty="0"/>
        </a:p>
      </dgm:t>
    </dgm:pt>
    <dgm:pt modelId="{C30BA1BC-1FBA-4AD5-A031-49388785D441}">
      <dgm:prSet phldrT="[Text]"/>
      <dgm:spPr>
        <a:solidFill>
          <a:srgbClr val="293BA0"/>
        </a:solidFill>
        <a:ln>
          <a:noFill/>
        </a:ln>
      </dgm:spPr>
      <dgm:t>
        <a:bodyPr/>
        <a:lstStyle/>
        <a:p>
          <a:r>
            <a:rPr lang="en-US" dirty="0"/>
            <a:t>Collect &amp; Prepare Data</a:t>
          </a:r>
        </a:p>
      </dgm:t>
    </dgm:pt>
    <dgm:pt modelId="{49BCA6B9-73CC-4B0B-9EE1-907F8F501754}" type="parTrans" cxnId="{22A9E764-8EF0-4015-9CD6-82A6D6DAB818}">
      <dgm:prSet/>
      <dgm:spPr/>
      <dgm:t>
        <a:bodyPr/>
        <a:lstStyle/>
        <a:p>
          <a:endParaRPr lang="en-US"/>
        </a:p>
      </dgm:t>
    </dgm:pt>
    <dgm:pt modelId="{E7A1935B-93C9-450F-9035-95AC51EB4E85}" type="sibTrans" cxnId="{22A9E764-8EF0-4015-9CD6-82A6D6DAB818}">
      <dgm:prSet/>
      <dgm:spPr>
        <a:solidFill>
          <a:srgbClr val="00BCF2"/>
        </a:solidFill>
      </dgm:spPr>
      <dgm:t>
        <a:bodyPr/>
        <a:lstStyle/>
        <a:p>
          <a:endParaRPr lang="en-US"/>
        </a:p>
      </dgm:t>
    </dgm:pt>
    <dgm:pt modelId="{573EB629-B13D-42B1-B98C-460AFB5C10BE}">
      <dgm:prSet phldrT="[Text]"/>
      <dgm:spPr>
        <a:solidFill>
          <a:srgbClr val="00B050"/>
        </a:solidFill>
        <a:ln>
          <a:noFill/>
        </a:ln>
      </dgm:spPr>
      <dgm:t>
        <a:bodyPr/>
        <a:lstStyle/>
        <a:p>
          <a:r>
            <a:rPr lang="en-US" dirty="0"/>
            <a:t>Train Model</a:t>
          </a:r>
        </a:p>
      </dgm:t>
    </dgm:pt>
    <dgm:pt modelId="{972853B1-C889-49CE-A5A3-25DE79A4F757}" type="parTrans" cxnId="{6F6AED96-25F6-416F-97F9-F8C9A5F6DBEC}">
      <dgm:prSet/>
      <dgm:spPr/>
      <dgm:t>
        <a:bodyPr/>
        <a:lstStyle/>
        <a:p>
          <a:endParaRPr lang="en-US"/>
        </a:p>
      </dgm:t>
    </dgm:pt>
    <dgm:pt modelId="{0D52DCB2-5A5F-45A6-BE6E-9211454631CB}" type="sibTrans" cxnId="{6F6AED96-25F6-416F-97F9-F8C9A5F6DBEC}">
      <dgm:prSet/>
      <dgm:spPr>
        <a:solidFill>
          <a:srgbClr val="00BCF2"/>
        </a:solidFill>
      </dgm:spPr>
      <dgm:t>
        <a:bodyPr/>
        <a:lstStyle/>
        <a:p>
          <a:endParaRPr lang="en-US"/>
        </a:p>
      </dgm:t>
    </dgm:pt>
    <dgm:pt modelId="{142B1D8C-DB81-4167-BEE9-06661A795ECA}">
      <dgm:prSet phldrT="[Text]"/>
      <dgm:spPr>
        <a:solidFill>
          <a:srgbClr val="293BA0"/>
        </a:solidFill>
        <a:ln>
          <a:noFill/>
        </a:ln>
      </dgm:spPr>
      <dgm:t>
        <a:bodyPr/>
        <a:lstStyle/>
        <a:p>
          <a:r>
            <a:rPr lang="en-US" dirty="0"/>
            <a:t>Analyze Results</a:t>
          </a:r>
        </a:p>
      </dgm:t>
    </dgm:pt>
    <dgm:pt modelId="{E2271554-0CB7-47AA-8883-7067F714FB0B}" type="parTrans" cxnId="{8338084D-4B58-4E84-A07E-995F3263C45B}">
      <dgm:prSet/>
      <dgm:spPr/>
      <dgm:t>
        <a:bodyPr/>
        <a:lstStyle/>
        <a:p>
          <a:endParaRPr lang="en-US"/>
        </a:p>
      </dgm:t>
    </dgm:pt>
    <dgm:pt modelId="{0BF4612C-6E35-4EB4-9BEF-BC8B15120FC5}" type="sibTrans" cxnId="{8338084D-4B58-4E84-A07E-995F3263C45B}">
      <dgm:prSet/>
      <dgm:spPr>
        <a:solidFill>
          <a:srgbClr val="00BCF2"/>
        </a:solidFill>
      </dgm:spPr>
      <dgm:t>
        <a:bodyPr/>
        <a:lstStyle/>
        <a:p>
          <a:endParaRPr lang="en-US"/>
        </a:p>
      </dgm:t>
    </dgm:pt>
    <dgm:pt modelId="{623608A2-6A24-4BB6-B03A-EA91E3FFC7D1}" type="pres">
      <dgm:prSet presAssocID="{663FB60F-007D-4644-9A26-50D96AE329A6}" presName="cycle" presStyleCnt="0">
        <dgm:presLayoutVars>
          <dgm:dir/>
          <dgm:resizeHandles val="exact"/>
        </dgm:presLayoutVars>
      </dgm:prSet>
      <dgm:spPr/>
    </dgm:pt>
    <dgm:pt modelId="{46571A35-EF4C-4E13-B006-B9774EF6C732}" type="pres">
      <dgm:prSet presAssocID="{CEE11E27-09E2-4C93-9D36-A8FE1D4A15D2}" presName="node" presStyleLbl="node1" presStyleIdx="0" presStyleCnt="4">
        <dgm:presLayoutVars>
          <dgm:bulletEnabled val="1"/>
        </dgm:presLayoutVars>
      </dgm:prSet>
      <dgm:spPr/>
    </dgm:pt>
    <dgm:pt modelId="{72263AC4-65F1-44DD-9187-785E740AFD6F}" type="pres">
      <dgm:prSet presAssocID="{81E5823F-F1FA-43B1-82BC-3EAD88E0E9C9}" presName="sibTrans" presStyleLbl="sibTrans2D1" presStyleIdx="0" presStyleCnt="4"/>
      <dgm:spPr/>
    </dgm:pt>
    <dgm:pt modelId="{0B3D30B0-161E-4AD7-A62E-210C389AC140}" type="pres">
      <dgm:prSet presAssocID="{81E5823F-F1FA-43B1-82BC-3EAD88E0E9C9}" presName="connectorText" presStyleLbl="sibTrans2D1" presStyleIdx="0" presStyleCnt="4"/>
      <dgm:spPr/>
    </dgm:pt>
    <dgm:pt modelId="{C5CE8119-3108-412E-833B-65AA30919C8B}" type="pres">
      <dgm:prSet presAssocID="{C30BA1BC-1FBA-4AD5-A031-49388785D441}" presName="node" presStyleLbl="node1" presStyleIdx="1" presStyleCnt="4">
        <dgm:presLayoutVars>
          <dgm:bulletEnabled val="1"/>
        </dgm:presLayoutVars>
      </dgm:prSet>
      <dgm:spPr/>
    </dgm:pt>
    <dgm:pt modelId="{A60E023B-CF98-4FCE-B808-2A8E7F0AEAE8}" type="pres">
      <dgm:prSet presAssocID="{E7A1935B-93C9-450F-9035-95AC51EB4E85}" presName="sibTrans" presStyleLbl="sibTrans2D1" presStyleIdx="1" presStyleCnt="4"/>
      <dgm:spPr/>
    </dgm:pt>
    <dgm:pt modelId="{23BC7C6C-5960-46FC-A5FB-717BAD9CCDA5}" type="pres">
      <dgm:prSet presAssocID="{E7A1935B-93C9-450F-9035-95AC51EB4E85}" presName="connectorText" presStyleLbl="sibTrans2D1" presStyleIdx="1" presStyleCnt="4"/>
      <dgm:spPr/>
    </dgm:pt>
    <dgm:pt modelId="{69AE8546-E726-4873-B1D0-ECF566B3F890}" type="pres">
      <dgm:prSet presAssocID="{573EB629-B13D-42B1-B98C-460AFB5C10BE}" presName="node" presStyleLbl="node1" presStyleIdx="2" presStyleCnt="4">
        <dgm:presLayoutVars>
          <dgm:bulletEnabled val="1"/>
        </dgm:presLayoutVars>
      </dgm:prSet>
      <dgm:spPr/>
    </dgm:pt>
    <dgm:pt modelId="{3FD333B5-6176-4567-8987-C3658C835074}" type="pres">
      <dgm:prSet presAssocID="{0D52DCB2-5A5F-45A6-BE6E-9211454631CB}" presName="sibTrans" presStyleLbl="sibTrans2D1" presStyleIdx="2" presStyleCnt="4"/>
      <dgm:spPr/>
    </dgm:pt>
    <dgm:pt modelId="{18FBA473-9677-4895-9BBC-8757B3E8C576}" type="pres">
      <dgm:prSet presAssocID="{0D52DCB2-5A5F-45A6-BE6E-9211454631CB}" presName="connectorText" presStyleLbl="sibTrans2D1" presStyleIdx="2" presStyleCnt="4"/>
      <dgm:spPr/>
    </dgm:pt>
    <dgm:pt modelId="{DC15A856-F6C1-4198-988E-806A9F0FFE52}" type="pres">
      <dgm:prSet presAssocID="{142B1D8C-DB81-4167-BEE9-06661A795ECA}" presName="node" presStyleLbl="node1" presStyleIdx="3" presStyleCnt="4">
        <dgm:presLayoutVars>
          <dgm:bulletEnabled val="1"/>
        </dgm:presLayoutVars>
      </dgm:prSet>
      <dgm:spPr/>
    </dgm:pt>
    <dgm:pt modelId="{7DA382F2-E1C3-4A37-AA95-774EA32FA8E4}" type="pres">
      <dgm:prSet presAssocID="{0BF4612C-6E35-4EB4-9BEF-BC8B15120FC5}" presName="sibTrans" presStyleLbl="sibTrans2D1" presStyleIdx="3" presStyleCnt="4"/>
      <dgm:spPr/>
    </dgm:pt>
    <dgm:pt modelId="{37D899B5-5C82-40EB-A790-C3C9BA54D6D5}" type="pres">
      <dgm:prSet presAssocID="{0BF4612C-6E35-4EB4-9BEF-BC8B15120FC5}" presName="connectorText" presStyleLbl="sibTrans2D1" presStyleIdx="3" presStyleCnt="4"/>
      <dgm:spPr/>
    </dgm:pt>
  </dgm:ptLst>
  <dgm:cxnLst>
    <dgm:cxn modelId="{0D555D06-3D2B-4F98-8089-5908D5BD5CB3}" type="presOf" srcId="{E7A1935B-93C9-450F-9035-95AC51EB4E85}" destId="{A60E023B-CF98-4FCE-B808-2A8E7F0AEAE8}" srcOrd="0" destOrd="0" presId="urn:microsoft.com/office/officeart/2005/8/layout/cycle2"/>
    <dgm:cxn modelId="{8124F208-8C6B-480F-BA02-0050BA3FCCB8}" type="presOf" srcId="{0D52DCB2-5A5F-45A6-BE6E-9211454631CB}" destId="{18FBA473-9677-4895-9BBC-8757B3E8C576}" srcOrd="1" destOrd="0" presId="urn:microsoft.com/office/officeart/2005/8/layout/cycle2"/>
    <dgm:cxn modelId="{57029C0C-8ED1-4B75-9157-1791E9676E46}" type="presOf" srcId="{E7A1935B-93C9-450F-9035-95AC51EB4E85}" destId="{23BC7C6C-5960-46FC-A5FB-717BAD9CCDA5}" srcOrd="1" destOrd="0" presId="urn:microsoft.com/office/officeart/2005/8/layout/cycle2"/>
    <dgm:cxn modelId="{22A9E764-8EF0-4015-9CD6-82A6D6DAB818}" srcId="{663FB60F-007D-4644-9A26-50D96AE329A6}" destId="{C30BA1BC-1FBA-4AD5-A031-49388785D441}" srcOrd="1" destOrd="0" parTransId="{49BCA6B9-73CC-4B0B-9EE1-907F8F501754}" sibTransId="{E7A1935B-93C9-450F-9035-95AC51EB4E85}"/>
    <dgm:cxn modelId="{8338084D-4B58-4E84-A07E-995F3263C45B}" srcId="{663FB60F-007D-4644-9A26-50D96AE329A6}" destId="{142B1D8C-DB81-4167-BEE9-06661A795ECA}" srcOrd="3" destOrd="0" parTransId="{E2271554-0CB7-47AA-8883-7067F714FB0B}" sibTransId="{0BF4612C-6E35-4EB4-9BEF-BC8B15120FC5}"/>
    <dgm:cxn modelId="{35D9106E-849D-4A49-9098-CE19D7DA0D65}" type="presOf" srcId="{0BF4612C-6E35-4EB4-9BEF-BC8B15120FC5}" destId="{7DA382F2-E1C3-4A37-AA95-774EA32FA8E4}" srcOrd="0" destOrd="0" presId="urn:microsoft.com/office/officeart/2005/8/layout/cycle2"/>
    <dgm:cxn modelId="{B53F4B4F-6EBB-4E6C-AACF-E0FD767FF0D7}" type="presOf" srcId="{0D52DCB2-5A5F-45A6-BE6E-9211454631CB}" destId="{3FD333B5-6176-4567-8987-C3658C835074}" srcOrd="0" destOrd="0" presId="urn:microsoft.com/office/officeart/2005/8/layout/cycle2"/>
    <dgm:cxn modelId="{F4214F73-9265-42BA-B0C8-1A940F0F368C}" type="presOf" srcId="{81E5823F-F1FA-43B1-82BC-3EAD88E0E9C9}" destId="{0B3D30B0-161E-4AD7-A62E-210C389AC140}" srcOrd="1" destOrd="0" presId="urn:microsoft.com/office/officeart/2005/8/layout/cycle2"/>
    <dgm:cxn modelId="{03EFF993-3BFF-4F87-BED1-14185760B0DB}" type="presOf" srcId="{81E5823F-F1FA-43B1-82BC-3EAD88E0E9C9}" destId="{72263AC4-65F1-44DD-9187-785E740AFD6F}" srcOrd="0" destOrd="0" presId="urn:microsoft.com/office/officeart/2005/8/layout/cycle2"/>
    <dgm:cxn modelId="{6F6AED96-25F6-416F-97F9-F8C9A5F6DBEC}" srcId="{663FB60F-007D-4644-9A26-50D96AE329A6}" destId="{573EB629-B13D-42B1-B98C-460AFB5C10BE}" srcOrd="2" destOrd="0" parTransId="{972853B1-C889-49CE-A5A3-25DE79A4F757}" sibTransId="{0D52DCB2-5A5F-45A6-BE6E-9211454631CB}"/>
    <dgm:cxn modelId="{C2CC19CD-AA16-495A-9DB8-DDE1B865FFF6}" type="presOf" srcId="{573EB629-B13D-42B1-B98C-460AFB5C10BE}" destId="{69AE8546-E726-4873-B1D0-ECF566B3F890}" srcOrd="0" destOrd="0" presId="urn:microsoft.com/office/officeart/2005/8/layout/cycle2"/>
    <dgm:cxn modelId="{FDE5B5D2-89B0-4337-A4DF-E304A81BEFFA}" type="presOf" srcId="{C30BA1BC-1FBA-4AD5-A031-49388785D441}" destId="{C5CE8119-3108-412E-833B-65AA30919C8B}" srcOrd="0" destOrd="0" presId="urn:microsoft.com/office/officeart/2005/8/layout/cycle2"/>
    <dgm:cxn modelId="{9BA19DD9-CA96-400D-A58D-61B140D842D2}" type="presOf" srcId="{CEE11E27-09E2-4C93-9D36-A8FE1D4A15D2}" destId="{46571A35-EF4C-4E13-B006-B9774EF6C732}" srcOrd="0" destOrd="0" presId="urn:microsoft.com/office/officeart/2005/8/layout/cycle2"/>
    <dgm:cxn modelId="{C96593E6-8B4C-4585-95F6-40637738E94B}" srcId="{663FB60F-007D-4644-9A26-50D96AE329A6}" destId="{CEE11E27-09E2-4C93-9D36-A8FE1D4A15D2}" srcOrd="0" destOrd="0" parTransId="{90CE2A8C-3B4C-4C08-86EC-BF2417D8DF92}" sibTransId="{81E5823F-F1FA-43B1-82BC-3EAD88E0E9C9}"/>
    <dgm:cxn modelId="{5A780DEA-799E-4EB0-804C-B9E95BB35AF0}" type="presOf" srcId="{0BF4612C-6E35-4EB4-9BEF-BC8B15120FC5}" destId="{37D899B5-5C82-40EB-A790-C3C9BA54D6D5}" srcOrd="1" destOrd="0" presId="urn:microsoft.com/office/officeart/2005/8/layout/cycle2"/>
    <dgm:cxn modelId="{43340AF0-EA8A-4253-9D15-17422E82A11E}" type="presOf" srcId="{142B1D8C-DB81-4167-BEE9-06661A795ECA}" destId="{DC15A856-F6C1-4198-988E-806A9F0FFE52}" srcOrd="0" destOrd="0" presId="urn:microsoft.com/office/officeart/2005/8/layout/cycle2"/>
    <dgm:cxn modelId="{E64F75FA-F65D-49CA-8AC7-E722A259F8C8}" type="presOf" srcId="{663FB60F-007D-4644-9A26-50D96AE329A6}" destId="{623608A2-6A24-4BB6-B03A-EA91E3FFC7D1}" srcOrd="0" destOrd="0" presId="urn:microsoft.com/office/officeart/2005/8/layout/cycle2"/>
    <dgm:cxn modelId="{D75944FC-E795-40DB-89D2-5517F5CBA074}" type="presParOf" srcId="{623608A2-6A24-4BB6-B03A-EA91E3FFC7D1}" destId="{46571A35-EF4C-4E13-B006-B9774EF6C732}" srcOrd="0" destOrd="0" presId="urn:microsoft.com/office/officeart/2005/8/layout/cycle2"/>
    <dgm:cxn modelId="{89C1BD9C-1935-4B6C-B136-6D3A633CE794}" type="presParOf" srcId="{623608A2-6A24-4BB6-B03A-EA91E3FFC7D1}" destId="{72263AC4-65F1-44DD-9187-785E740AFD6F}" srcOrd="1" destOrd="0" presId="urn:microsoft.com/office/officeart/2005/8/layout/cycle2"/>
    <dgm:cxn modelId="{81768180-48F9-4983-AB3F-E8F1D38A6CE7}" type="presParOf" srcId="{72263AC4-65F1-44DD-9187-785E740AFD6F}" destId="{0B3D30B0-161E-4AD7-A62E-210C389AC140}" srcOrd="0" destOrd="0" presId="urn:microsoft.com/office/officeart/2005/8/layout/cycle2"/>
    <dgm:cxn modelId="{CDDB10D4-A4FC-479C-8011-8BCA098ECA76}" type="presParOf" srcId="{623608A2-6A24-4BB6-B03A-EA91E3FFC7D1}" destId="{C5CE8119-3108-412E-833B-65AA30919C8B}" srcOrd="2" destOrd="0" presId="urn:microsoft.com/office/officeart/2005/8/layout/cycle2"/>
    <dgm:cxn modelId="{263F63CE-6B61-4740-86FF-8F59D2025DBB}" type="presParOf" srcId="{623608A2-6A24-4BB6-B03A-EA91E3FFC7D1}" destId="{A60E023B-CF98-4FCE-B808-2A8E7F0AEAE8}" srcOrd="3" destOrd="0" presId="urn:microsoft.com/office/officeart/2005/8/layout/cycle2"/>
    <dgm:cxn modelId="{BF03A0C2-A4F1-411A-91C0-6308A4567A06}" type="presParOf" srcId="{A60E023B-CF98-4FCE-B808-2A8E7F0AEAE8}" destId="{23BC7C6C-5960-46FC-A5FB-717BAD9CCDA5}" srcOrd="0" destOrd="0" presId="urn:microsoft.com/office/officeart/2005/8/layout/cycle2"/>
    <dgm:cxn modelId="{FD5F14D1-7C5E-493A-AA47-BC87ECAA758D}" type="presParOf" srcId="{623608A2-6A24-4BB6-B03A-EA91E3FFC7D1}" destId="{69AE8546-E726-4873-B1D0-ECF566B3F890}" srcOrd="4" destOrd="0" presId="urn:microsoft.com/office/officeart/2005/8/layout/cycle2"/>
    <dgm:cxn modelId="{DEEDF005-027B-4D1F-A5C1-8C01AB3C1101}" type="presParOf" srcId="{623608A2-6A24-4BB6-B03A-EA91E3FFC7D1}" destId="{3FD333B5-6176-4567-8987-C3658C835074}" srcOrd="5" destOrd="0" presId="urn:microsoft.com/office/officeart/2005/8/layout/cycle2"/>
    <dgm:cxn modelId="{A2971EA6-77BE-4859-AC28-DC0C2716A456}" type="presParOf" srcId="{3FD333B5-6176-4567-8987-C3658C835074}" destId="{18FBA473-9677-4895-9BBC-8757B3E8C576}" srcOrd="0" destOrd="0" presId="urn:microsoft.com/office/officeart/2005/8/layout/cycle2"/>
    <dgm:cxn modelId="{91C65646-8C9D-49A0-BEC6-040D7FF896E1}" type="presParOf" srcId="{623608A2-6A24-4BB6-B03A-EA91E3FFC7D1}" destId="{DC15A856-F6C1-4198-988E-806A9F0FFE52}" srcOrd="6" destOrd="0" presId="urn:microsoft.com/office/officeart/2005/8/layout/cycle2"/>
    <dgm:cxn modelId="{1692037D-A897-429D-9633-46D1E93CE833}" type="presParOf" srcId="{623608A2-6A24-4BB6-B03A-EA91E3FFC7D1}" destId="{7DA382F2-E1C3-4A37-AA95-774EA32FA8E4}" srcOrd="7" destOrd="0" presId="urn:microsoft.com/office/officeart/2005/8/layout/cycle2"/>
    <dgm:cxn modelId="{CE6DC707-8712-4AC7-B6EA-63C9480A8D46}" type="presParOf" srcId="{7DA382F2-E1C3-4A37-AA95-774EA32FA8E4}" destId="{37D899B5-5C82-40EB-A790-C3C9BA54D6D5}"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571A35-EF4C-4E13-B006-B9774EF6C732}">
      <dsp:nvSpPr>
        <dsp:cNvPr id="0" name=""/>
        <dsp:cNvSpPr/>
      </dsp:nvSpPr>
      <dsp:spPr>
        <a:xfrm>
          <a:off x="1986879" y="783"/>
          <a:ext cx="1596575" cy="1596575"/>
        </a:xfrm>
        <a:prstGeom prst="ellipse">
          <a:avLst/>
        </a:prstGeom>
        <a:solidFill>
          <a:srgbClr val="293BA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Define Objective</a:t>
          </a:r>
        </a:p>
      </dsp:txBody>
      <dsp:txXfrm>
        <a:off x="2220692" y="234596"/>
        <a:ext cx="1128949" cy="1128949"/>
      </dsp:txXfrm>
    </dsp:sp>
    <dsp:sp modelId="{72263AC4-65F1-44DD-9187-785E740AFD6F}">
      <dsp:nvSpPr>
        <dsp:cNvPr id="0" name=""/>
        <dsp:cNvSpPr/>
      </dsp:nvSpPr>
      <dsp:spPr>
        <a:xfrm rot="2700000">
          <a:off x="3411941" y="1368226"/>
          <a:ext cx="423606" cy="538844"/>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dirty="0"/>
        </a:p>
      </dsp:txBody>
      <dsp:txXfrm>
        <a:off x="3430552" y="1431065"/>
        <a:ext cx="296524" cy="323306"/>
      </dsp:txXfrm>
    </dsp:sp>
    <dsp:sp modelId="{C5CE8119-3108-412E-833B-65AA30919C8B}">
      <dsp:nvSpPr>
        <dsp:cNvPr id="0" name=""/>
        <dsp:cNvSpPr/>
      </dsp:nvSpPr>
      <dsp:spPr>
        <a:xfrm>
          <a:off x="3680988" y="1694892"/>
          <a:ext cx="1596575" cy="1596575"/>
        </a:xfrm>
        <a:prstGeom prst="ellipse">
          <a:avLst/>
        </a:prstGeom>
        <a:solidFill>
          <a:srgbClr val="293BA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Collect &amp; Prepare Data</a:t>
          </a:r>
        </a:p>
      </dsp:txBody>
      <dsp:txXfrm>
        <a:off x="3914801" y="1928705"/>
        <a:ext cx="1128949" cy="1128949"/>
      </dsp:txXfrm>
    </dsp:sp>
    <dsp:sp modelId="{A60E023B-CF98-4FCE-B808-2A8E7F0AEAE8}">
      <dsp:nvSpPr>
        <dsp:cNvPr id="0" name=""/>
        <dsp:cNvSpPr/>
      </dsp:nvSpPr>
      <dsp:spPr>
        <a:xfrm rot="8100000">
          <a:off x="3428895" y="3062335"/>
          <a:ext cx="423606" cy="538844"/>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10800000">
        <a:off x="3537366" y="3125174"/>
        <a:ext cx="296524" cy="323306"/>
      </dsp:txXfrm>
    </dsp:sp>
    <dsp:sp modelId="{69AE8546-E726-4873-B1D0-ECF566B3F890}">
      <dsp:nvSpPr>
        <dsp:cNvPr id="0" name=""/>
        <dsp:cNvSpPr/>
      </dsp:nvSpPr>
      <dsp:spPr>
        <a:xfrm>
          <a:off x="1986879" y="3389002"/>
          <a:ext cx="1596575" cy="1596575"/>
        </a:xfrm>
        <a:prstGeom prst="ellipse">
          <a:avLst/>
        </a:prstGeom>
        <a:solidFill>
          <a:srgbClr val="293BA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Train Model</a:t>
          </a:r>
        </a:p>
      </dsp:txBody>
      <dsp:txXfrm>
        <a:off x="2220692" y="3622815"/>
        <a:ext cx="1128949" cy="1128949"/>
      </dsp:txXfrm>
    </dsp:sp>
    <dsp:sp modelId="{3FD333B5-6176-4567-8987-C3658C835074}">
      <dsp:nvSpPr>
        <dsp:cNvPr id="0" name=""/>
        <dsp:cNvSpPr/>
      </dsp:nvSpPr>
      <dsp:spPr>
        <a:xfrm rot="13500000">
          <a:off x="1734786" y="3079290"/>
          <a:ext cx="423606" cy="538844"/>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10800000">
        <a:off x="1843257" y="3231989"/>
        <a:ext cx="296524" cy="323306"/>
      </dsp:txXfrm>
    </dsp:sp>
    <dsp:sp modelId="{DC15A856-F6C1-4198-988E-806A9F0FFE52}">
      <dsp:nvSpPr>
        <dsp:cNvPr id="0" name=""/>
        <dsp:cNvSpPr/>
      </dsp:nvSpPr>
      <dsp:spPr>
        <a:xfrm>
          <a:off x="292769" y="1694892"/>
          <a:ext cx="1596575" cy="1596575"/>
        </a:xfrm>
        <a:prstGeom prst="ellipse">
          <a:avLst/>
        </a:prstGeom>
        <a:solidFill>
          <a:srgbClr val="293BA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Analyze Results</a:t>
          </a:r>
        </a:p>
      </dsp:txBody>
      <dsp:txXfrm>
        <a:off x="526582" y="1928705"/>
        <a:ext cx="1128949" cy="1128949"/>
      </dsp:txXfrm>
    </dsp:sp>
    <dsp:sp modelId="{7DA382F2-E1C3-4A37-AA95-774EA32FA8E4}">
      <dsp:nvSpPr>
        <dsp:cNvPr id="0" name=""/>
        <dsp:cNvSpPr/>
      </dsp:nvSpPr>
      <dsp:spPr>
        <a:xfrm rot="18900000">
          <a:off x="1717831" y="1385181"/>
          <a:ext cx="423606" cy="538844"/>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1736442" y="1537880"/>
        <a:ext cx="296524" cy="32330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AE8546-E726-4873-B1D0-ECF566B3F890}">
      <dsp:nvSpPr>
        <dsp:cNvPr id="0" name=""/>
        <dsp:cNvSpPr/>
      </dsp:nvSpPr>
      <dsp:spPr>
        <a:xfrm>
          <a:off x="0" y="0"/>
          <a:ext cx="847241" cy="847241"/>
        </a:xfrm>
        <a:prstGeom prst="ellipse">
          <a:avLst/>
        </a:prstGeom>
        <a:solidFill>
          <a:srgbClr val="293BA0">
            <a:alpha val="65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Deploy Solution</a:t>
          </a:r>
        </a:p>
      </dsp:txBody>
      <dsp:txXfrm>
        <a:off x="124076" y="124076"/>
        <a:ext cx="599089" cy="59908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AE8546-E726-4873-B1D0-ECF566B3F890}">
      <dsp:nvSpPr>
        <dsp:cNvPr id="0" name=""/>
        <dsp:cNvSpPr/>
      </dsp:nvSpPr>
      <dsp:spPr>
        <a:xfrm>
          <a:off x="0" y="0"/>
          <a:ext cx="847241" cy="847241"/>
        </a:xfrm>
        <a:prstGeom prst="ellipse">
          <a:avLst/>
        </a:prstGeom>
        <a:solidFill>
          <a:srgbClr val="293BA0">
            <a:alpha val="65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Deploy Solution</a:t>
          </a:r>
        </a:p>
      </dsp:txBody>
      <dsp:txXfrm>
        <a:off x="124076" y="124076"/>
        <a:ext cx="599089" cy="59908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571A35-EF4C-4E13-B006-B9774EF6C732}">
      <dsp:nvSpPr>
        <dsp:cNvPr id="0" name=""/>
        <dsp:cNvSpPr/>
      </dsp:nvSpPr>
      <dsp:spPr>
        <a:xfrm>
          <a:off x="1083070" y="150"/>
          <a:ext cx="880738" cy="880738"/>
        </a:xfrm>
        <a:prstGeom prst="ellipse">
          <a:avLst/>
        </a:prstGeom>
        <a:solidFill>
          <a:srgbClr val="293BA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Define Objective</a:t>
          </a:r>
        </a:p>
      </dsp:txBody>
      <dsp:txXfrm>
        <a:off x="1212051" y="129131"/>
        <a:ext cx="622776" cy="622776"/>
      </dsp:txXfrm>
    </dsp:sp>
    <dsp:sp modelId="{72263AC4-65F1-44DD-9187-785E740AFD6F}">
      <dsp:nvSpPr>
        <dsp:cNvPr id="0" name=""/>
        <dsp:cNvSpPr/>
      </dsp:nvSpPr>
      <dsp:spPr>
        <a:xfrm rot="2700000">
          <a:off x="1869372" y="755273"/>
          <a:ext cx="234890" cy="29724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dirty="0"/>
        </a:p>
      </dsp:txBody>
      <dsp:txXfrm>
        <a:off x="1879692" y="789809"/>
        <a:ext cx="164423" cy="178349"/>
      </dsp:txXfrm>
    </dsp:sp>
    <dsp:sp modelId="{C5CE8119-3108-412E-833B-65AA30919C8B}">
      <dsp:nvSpPr>
        <dsp:cNvPr id="0" name=""/>
        <dsp:cNvSpPr/>
      </dsp:nvSpPr>
      <dsp:spPr>
        <a:xfrm>
          <a:off x="2019228" y="936308"/>
          <a:ext cx="880738" cy="880738"/>
        </a:xfrm>
        <a:prstGeom prst="ellipse">
          <a:avLst/>
        </a:prstGeom>
        <a:solidFill>
          <a:srgbClr val="293BA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Collect &amp; Prepare Data</a:t>
          </a:r>
        </a:p>
      </dsp:txBody>
      <dsp:txXfrm>
        <a:off x="2148209" y="1065289"/>
        <a:ext cx="622776" cy="622776"/>
      </dsp:txXfrm>
    </dsp:sp>
    <dsp:sp modelId="{A60E023B-CF98-4FCE-B808-2A8E7F0AEAE8}">
      <dsp:nvSpPr>
        <dsp:cNvPr id="0" name=""/>
        <dsp:cNvSpPr/>
      </dsp:nvSpPr>
      <dsp:spPr>
        <a:xfrm rot="8100000">
          <a:off x="1878774" y="1691431"/>
          <a:ext cx="234890" cy="29724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1938921" y="1725967"/>
        <a:ext cx="164423" cy="178349"/>
      </dsp:txXfrm>
    </dsp:sp>
    <dsp:sp modelId="{69AE8546-E726-4873-B1D0-ECF566B3F890}">
      <dsp:nvSpPr>
        <dsp:cNvPr id="0" name=""/>
        <dsp:cNvSpPr/>
      </dsp:nvSpPr>
      <dsp:spPr>
        <a:xfrm>
          <a:off x="1083070" y="1872466"/>
          <a:ext cx="880738" cy="880738"/>
        </a:xfrm>
        <a:prstGeom prst="ellipse">
          <a:avLst/>
        </a:prstGeom>
        <a:solidFill>
          <a:srgbClr val="293BA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Train Model</a:t>
          </a:r>
        </a:p>
      </dsp:txBody>
      <dsp:txXfrm>
        <a:off x="1212051" y="2001447"/>
        <a:ext cx="622776" cy="622776"/>
      </dsp:txXfrm>
    </dsp:sp>
    <dsp:sp modelId="{3FD333B5-6176-4567-8987-C3658C835074}">
      <dsp:nvSpPr>
        <dsp:cNvPr id="0" name=""/>
        <dsp:cNvSpPr/>
      </dsp:nvSpPr>
      <dsp:spPr>
        <a:xfrm rot="13500000">
          <a:off x="942616" y="1700832"/>
          <a:ext cx="234890" cy="29724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1002763" y="1785196"/>
        <a:ext cx="164423" cy="178349"/>
      </dsp:txXfrm>
    </dsp:sp>
    <dsp:sp modelId="{DC15A856-F6C1-4198-988E-806A9F0FFE52}">
      <dsp:nvSpPr>
        <dsp:cNvPr id="0" name=""/>
        <dsp:cNvSpPr/>
      </dsp:nvSpPr>
      <dsp:spPr>
        <a:xfrm>
          <a:off x="146912" y="936308"/>
          <a:ext cx="880738" cy="880738"/>
        </a:xfrm>
        <a:prstGeom prst="ellipse">
          <a:avLst/>
        </a:prstGeom>
        <a:solidFill>
          <a:srgbClr val="00B05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Analyze Results</a:t>
          </a:r>
        </a:p>
      </dsp:txBody>
      <dsp:txXfrm>
        <a:off x="275893" y="1065289"/>
        <a:ext cx="622776" cy="622776"/>
      </dsp:txXfrm>
    </dsp:sp>
    <dsp:sp modelId="{7DA382F2-E1C3-4A37-AA95-774EA32FA8E4}">
      <dsp:nvSpPr>
        <dsp:cNvPr id="0" name=""/>
        <dsp:cNvSpPr/>
      </dsp:nvSpPr>
      <dsp:spPr>
        <a:xfrm rot="18900000">
          <a:off x="933214" y="764674"/>
          <a:ext cx="234890" cy="29724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943534" y="849038"/>
        <a:ext cx="164423" cy="1783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AE8546-E726-4873-B1D0-ECF566B3F890}">
      <dsp:nvSpPr>
        <dsp:cNvPr id="0" name=""/>
        <dsp:cNvSpPr/>
      </dsp:nvSpPr>
      <dsp:spPr>
        <a:xfrm>
          <a:off x="10588" y="0"/>
          <a:ext cx="1538345" cy="1538345"/>
        </a:xfrm>
        <a:prstGeom prst="ellipse">
          <a:avLst/>
        </a:prstGeom>
        <a:solidFill>
          <a:srgbClr val="293BA0">
            <a:alpha val="65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Deploy Solution</a:t>
          </a:r>
        </a:p>
      </dsp:txBody>
      <dsp:txXfrm>
        <a:off x="235873" y="225285"/>
        <a:ext cx="1087775" cy="10877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571A35-EF4C-4E13-B006-B9774EF6C732}">
      <dsp:nvSpPr>
        <dsp:cNvPr id="0" name=""/>
        <dsp:cNvSpPr/>
      </dsp:nvSpPr>
      <dsp:spPr>
        <a:xfrm>
          <a:off x="1083070" y="150"/>
          <a:ext cx="880738" cy="880738"/>
        </a:xfrm>
        <a:prstGeom prst="ellipse">
          <a:avLst/>
        </a:prstGeom>
        <a:solidFill>
          <a:srgbClr val="00B05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Define Objective</a:t>
          </a:r>
        </a:p>
      </dsp:txBody>
      <dsp:txXfrm>
        <a:off x="1212051" y="129131"/>
        <a:ext cx="622776" cy="622776"/>
      </dsp:txXfrm>
    </dsp:sp>
    <dsp:sp modelId="{72263AC4-65F1-44DD-9187-785E740AFD6F}">
      <dsp:nvSpPr>
        <dsp:cNvPr id="0" name=""/>
        <dsp:cNvSpPr/>
      </dsp:nvSpPr>
      <dsp:spPr>
        <a:xfrm rot="2700000">
          <a:off x="1869372" y="755273"/>
          <a:ext cx="234890" cy="29724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dirty="0"/>
        </a:p>
      </dsp:txBody>
      <dsp:txXfrm>
        <a:off x="1879692" y="789809"/>
        <a:ext cx="164423" cy="178349"/>
      </dsp:txXfrm>
    </dsp:sp>
    <dsp:sp modelId="{C5CE8119-3108-412E-833B-65AA30919C8B}">
      <dsp:nvSpPr>
        <dsp:cNvPr id="0" name=""/>
        <dsp:cNvSpPr/>
      </dsp:nvSpPr>
      <dsp:spPr>
        <a:xfrm>
          <a:off x="2019228" y="936308"/>
          <a:ext cx="880738" cy="880738"/>
        </a:xfrm>
        <a:prstGeom prst="ellipse">
          <a:avLst/>
        </a:prstGeom>
        <a:solidFill>
          <a:srgbClr val="293BA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Collect &amp; Prepare Data</a:t>
          </a:r>
        </a:p>
      </dsp:txBody>
      <dsp:txXfrm>
        <a:off x="2148209" y="1065289"/>
        <a:ext cx="622776" cy="622776"/>
      </dsp:txXfrm>
    </dsp:sp>
    <dsp:sp modelId="{A60E023B-CF98-4FCE-B808-2A8E7F0AEAE8}">
      <dsp:nvSpPr>
        <dsp:cNvPr id="0" name=""/>
        <dsp:cNvSpPr/>
      </dsp:nvSpPr>
      <dsp:spPr>
        <a:xfrm rot="8100000">
          <a:off x="1878774" y="1691431"/>
          <a:ext cx="234890" cy="29724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1938921" y="1725967"/>
        <a:ext cx="164423" cy="178349"/>
      </dsp:txXfrm>
    </dsp:sp>
    <dsp:sp modelId="{69AE8546-E726-4873-B1D0-ECF566B3F890}">
      <dsp:nvSpPr>
        <dsp:cNvPr id="0" name=""/>
        <dsp:cNvSpPr/>
      </dsp:nvSpPr>
      <dsp:spPr>
        <a:xfrm>
          <a:off x="1083070" y="1872466"/>
          <a:ext cx="880738" cy="880738"/>
        </a:xfrm>
        <a:prstGeom prst="ellipse">
          <a:avLst/>
        </a:prstGeom>
        <a:solidFill>
          <a:srgbClr val="293BA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Train Model</a:t>
          </a:r>
        </a:p>
      </dsp:txBody>
      <dsp:txXfrm>
        <a:off x="1212051" y="2001447"/>
        <a:ext cx="622776" cy="622776"/>
      </dsp:txXfrm>
    </dsp:sp>
    <dsp:sp modelId="{3FD333B5-6176-4567-8987-C3658C835074}">
      <dsp:nvSpPr>
        <dsp:cNvPr id="0" name=""/>
        <dsp:cNvSpPr/>
      </dsp:nvSpPr>
      <dsp:spPr>
        <a:xfrm rot="13500000">
          <a:off x="942616" y="1700832"/>
          <a:ext cx="234890" cy="29724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1002763" y="1785196"/>
        <a:ext cx="164423" cy="178349"/>
      </dsp:txXfrm>
    </dsp:sp>
    <dsp:sp modelId="{DC15A856-F6C1-4198-988E-806A9F0FFE52}">
      <dsp:nvSpPr>
        <dsp:cNvPr id="0" name=""/>
        <dsp:cNvSpPr/>
      </dsp:nvSpPr>
      <dsp:spPr>
        <a:xfrm>
          <a:off x="146912" y="936308"/>
          <a:ext cx="880738" cy="880738"/>
        </a:xfrm>
        <a:prstGeom prst="ellipse">
          <a:avLst/>
        </a:prstGeom>
        <a:solidFill>
          <a:srgbClr val="293BA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Analyze Results</a:t>
          </a:r>
        </a:p>
      </dsp:txBody>
      <dsp:txXfrm>
        <a:off x="275893" y="1065289"/>
        <a:ext cx="622776" cy="622776"/>
      </dsp:txXfrm>
    </dsp:sp>
    <dsp:sp modelId="{7DA382F2-E1C3-4A37-AA95-774EA32FA8E4}">
      <dsp:nvSpPr>
        <dsp:cNvPr id="0" name=""/>
        <dsp:cNvSpPr/>
      </dsp:nvSpPr>
      <dsp:spPr>
        <a:xfrm rot="18900000">
          <a:off x="933214" y="764674"/>
          <a:ext cx="234890" cy="29724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943534" y="849038"/>
        <a:ext cx="164423" cy="1783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AE8546-E726-4873-B1D0-ECF566B3F890}">
      <dsp:nvSpPr>
        <dsp:cNvPr id="0" name=""/>
        <dsp:cNvSpPr/>
      </dsp:nvSpPr>
      <dsp:spPr>
        <a:xfrm>
          <a:off x="0" y="0"/>
          <a:ext cx="847241" cy="847241"/>
        </a:xfrm>
        <a:prstGeom prst="ellipse">
          <a:avLst/>
        </a:prstGeom>
        <a:solidFill>
          <a:srgbClr val="293BA0">
            <a:alpha val="65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Deploy Solution</a:t>
          </a:r>
        </a:p>
      </dsp:txBody>
      <dsp:txXfrm>
        <a:off x="124076" y="124076"/>
        <a:ext cx="599089" cy="59908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571A35-EF4C-4E13-B006-B9774EF6C732}">
      <dsp:nvSpPr>
        <dsp:cNvPr id="0" name=""/>
        <dsp:cNvSpPr/>
      </dsp:nvSpPr>
      <dsp:spPr>
        <a:xfrm>
          <a:off x="1083070" y="150"/>
          <a:ext cx="880738" cy="880738"/>
        </a:xfrm>
        <a:prstGeom prst="ellipse">
          <a:avLst/>
        </a:prstGeom>
        <a:solidFill>
          <a:srgbClr val="293BA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Define Objective</a:t>
          </a:r>
        </a:p>
      </dsp:txBody>
      <dsp:txXfrm>
        <a:off x="1212051" y="129131"/>
        <a:ext cx="622776" cy="622776"/>
      </dsp:txXfrm>
    </dsp:sp>
    <dsp:sp modelId="{72263AC4-65F1-44DD-9187-785E740AFD6F}">
      <dsp:nvSpPr>
        <dsp:cNvPr id="0" name=""/>
        <dsp:cNvSpPr/>
      </dsp:nvSpPr>
      <dsp:spPr>
        <a:xfrm rot="2700000">
          <a:off x="1869372" y="755273"/>
          <a:ext cx="234890" cy="29724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dirty="0"/>
        </a:p>
      </dsp:txBody>
      <dsp:txXfrm>
        <a:off x="1879692" y="789809"/>
        <a:ext cx="164423" cy="178349"/>
      </dsp:txXfrm>
    </dsp:sp>
    <dsp:sp modelId="{C5CE8119-3108-412E-833B-65AA30919C8B}">
      <dsp:nvSpPr>
        <dsp:cNvPr id="0" name=""/>
        <dsp:cNvSpPr/>
      </dsp:nvSpPr>
      <dsp:spPr>
        <a:xfrm>
          <a:off x="2019228" y="936308"/>
          <a:ext cx="880738" cy="880738"/>
        </a:xfrm>
        <a:prstGeom prst="ellipse">
          <a:avLst/>
        </a:prstGeom>
        <a:solidFill>
          <a:srgbClr val="00B05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Collect &amp; Prepare Data</a:t>
          </a:r>
        </a:p>
      </dsp:txBody>
      <dsp:txXfrm>
        <a:off x="2148209" y="1065289"/>
        <a:ext cx="622776" cy="622776"/>
      </dsp:txXfrm>
    </dsp:sp>
    <dsp:sp modelId="{A60E023B-CF98-4FCE-B808-2A8E7F0AEAE8}">
      <dsp:nvSpPr>
        <dsp:cNvPr id="0" name=""/>
        <dsp:cNvSpPr/>
      </dsp:nvSpPr>
      <dsp:spPr>
        <a:xfrm rot="8100000">
          <a:off x="1878774" y="1691431"/>
          <a:ext cx="234890" cy="29724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1938921" y="1725967"/>
        <a:ext cx="164423" cy="178349"/>
      </dsp:txXfrm>
    </dsp:sp>
    <dsp:sp modelId="{69AE8546-E726-4873-B1D0-ECF566B3F890}">
      <dsp:nvSpPr>
        <dsp:cNvPr id="0" name=""/>
        <dsp:cNvSpPr/>
      </dsp:nvSpPr>
      <dsp:spPr>
        <a:xfrm>
          <a:off x="1083070" y="1872466"/>
          <a:ext cx="880738" cy="880738"/>
        </a:xfrm>
        <a:prstGeom prst="ellipse">
          <a:avLst/>
        </a:prstGeom>
        <a:solidFill>
          <a:srgbClr val="293BA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Train Model</a:t>
          </a:r>
        </a:p>
      </dsp:txBody>
      <dsp:txXfrm>
        <a:off x="1212051" y="2001447"/>
        <a:ext cx="622776" cy="622776"/>
      </dsp:txXfrm>
    </dsp:sp>
    <dsp:sp modelId="{3FD333B5-6176-4567-8987-C3658C835074}">
      <dsp:nvSpPr>
        <dsp:cNvPr id="0" name=""/>
        <dsp:cNvSpPr/>
      </dsp:nvSpPr>
      <dsp:spPr>
        <a:xfrm rot="13500000">
          <a:off x="942616" y="1700832"/>
          <a:ext cx="234890" cy="29724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1002763" y="1785196"/>
        <a:ext cx="164423" cy="178349"/>
      </dsp:txXfrm>
    </dsp:sp>
    <dsp:sp modelId="{DC15A856-F6C1-4198-988E-806A9F0FFE52}">
      <dsp:nvSpPr>
        <dsp:cNvPr id="0" name=""/>
        <dsp:cNvSpPr/>
      </dsp:nvSpPr>
      <dsp:spPr>
        <a:xfrm>
          <a:off x="146912" y="936308"/>
          <a:ext cx="880738" cy="880738"/>
        </a:xfrm>
        <a:prstGeom prst="ellipse">
          <a:avLst/>
        </a:prstGeom>
        <a:solidFill>
          <a:srgbClr val="293BA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Analyze Results</a:t>
          </a:r>
        </a:p>
      </dsp:txBody>
      <dsp:txXfrm>
        <a:off x="275893" y="1065289"/>
        <a:ext cx="622776" cy="622776"/>
      </dsp:txXfrm>
    </dsp:sp>
    <dsp:sp modelId="{7DA382F2-E1C3-4A37-AA95-774EA32FA8E4}">
      <dsp:nvSpPr>
        <dsp:cNvPr id="0" name=""/>
        <dsp:cNvSpPr/>
      </dsp:nvSpPr>
      <dsp:spPr>
        <a:xfrm rot="18900000">
          <a:off x="933214" y="764674"/>
          <a:ext cx="234890" cy="29724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943534" y="849038"/>
        <a:ext cx="164423" cy="17834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AE8546-E726-4873-B1D0-ECF566B3F890}">
      <dsp:nvSpPr>
        <dsp:cNvPr id="0" name=""/>
        <dsp:cNvSpPr/>
      </dsp:nvSpPr>
      <dsp:spPr>
        <a:xfrm>
          <a:off x="0" y="0"/>
          <a:ext cx="847241" cy="847241"/>
        </a:xfrm>
        <a:prstGeom prst="ellipse">
          <a:avLst/>
        </a:prstGeom>
        <a:solidFill>
          <a:srgbClr val="293BA0">
            <a:alpha val="65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Deploy Solution</a:t>
          </a:r>
        </a:p>
      </dsp:txBody>
      <dsp:txXfrm>
        <a:off x="124076" y="124076"/>
        <a:ext cx="599089" cy="59908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571A35-EF4C-4E13-B006-B9774EF6C732}">
      <dsp:nvSpPr>
        <dsp:cNvPr id="0" name=""/>
        <dsp:cNvSpPr/>
      </dsp:nvSpPr>
      <dsp:spPr>
        <a:xfrm>
          <a:off x="1083070" y="150"/>
          <a:ext cx="880738" cy="880738"/>
        </a:xfrm>
        <a:prstGeom prst="ellipse">
          <a:avLst/>
        </a:prstGeom>
        <a:solidFill>
          <a:srgbClr val="293BA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Define Objective</a:t>
          </a:r>
        </a:p>
      </dsp:txBody>
      <dsp:txXfrm>
        <a:off x="1212051" y="129131"/>
        <a:ext cx="622776" cy="622776"/>
      </dsp:txXfrm>
    </dsp:sp>
    <dsp:sp modelId="{72263AC4-65F1-44DD-9187-785E740AFD6F}">
      <dsp:nvSpPr>
        <dsp:cNvPr id="0" name=""/>
        <dsp:cNvSpPr/>
      </dsp:nvSpPr>
      <dsp:spPr>
        <a:xfrm rot="2700000">
          <a:off x="1869372" y="755273"/>
          <a:ext cx="234890" cy="29724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dirty="0"/>
        </a:p>
      </dsp:txBody>
      <dsp:txXfrm>
        <a:off x="1879692" y="789809"/>
        <a:ext cx="164423" cy="178349"/>
      </dsp:txXfrm>
    </dsp:sp>
    <dsp:sp modelId="{C5CE8119-3108-412E-833B-65AA30919C8B}">
      <dsp:nvSpPr>
        <dsp:cNvPr id="0" name=""/>
        <dsp:cNvSpPr/>
      </dsp:nvSpPr>
      <dsp:spPr>
        <a:xfrm>
          <a:off x="2019228" y="936308"/>
          <a:ext cx="880738" cy="880738"/>
        </a:xfrm>
        <a:prstGeom prst="ellipse">
          <a:avLst/>
        </a:prstGeom>
        <a:solidFill>
          <a:srgbClr val="293BA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Collect &amp; Prepare Data</a:t>
          </a:r>
        </a:p>
      </dsp:txBody>
      <dsp:txXfrm>
        <a:off x="2148209" y="1065289"/>
        <a:ext cx="622776" cy="622776"/>
      </dsp:txXfrm>
    </dsp:sp>
    <dsp:sp modelId="{A60E023B-CF98-4FCE-B808-2A8E7F0AEAE8}">
      <dsp:nvSpPr>
        <dsp:cNvPr id="0" name=""/>
        <dsp:cNvSpPr/>
      </dsp:nvSpPr>
      <dsp:spPr>
        <a:xfrm rot="8100000">
          <a:off x="1878774" y="1691431"/>
          <a:ext cx="234890" cy="29724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1938921" y="1725967"/>
        <a:ext cx="164423" cy="178349"/>
      </dsp:txXfrm>
    </dsp:sp>
    <dsp:sp modelId="{69AE8546-E726-4873-B1D0-ECF566B3F890}">
      <dsp:nvSpPr>
        <dsp:cNvPr id="0" name=""/>
        <dsp:cNvSpPr/>
      </dsp:nvSpPr>
      <dsp:spPr>
        <a:xfrm>
          <a:off x="1083070" y="1872466"/>
          <a:ext cx="880738" cy="880738"/>
        </a:xfrm>
        <a:prstGeom prst="ellipse">
          <a:avLst/>
        </a:prstGeom>
        <a:solidFill>
          <a:srgbClr val="00B05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Train Model</a:t>
          </a:r>
        </a:p>
      </dsp:txBody>
      <dsp:txXfrm>
        <a:off x="1212051" y="2001447"/>
        <a:ext cx="622776" cy="622776"/>
      </dsp:txXfrm>
    </dsp:sp>
    <dsp:sp modelId="{3FD333B5-6176-4567-8987-C3658C835074}">
      <dsp:nvSpPr>
        <dsp:cNvPr id="0" name=""/>
        <dsp:cNvSpPr/>
      </dsp:nvSpPr>
      <dsp:spPr>
        <a:xfrm rot="13500000">
          <a:off x="942616" y="1700832"/>
          <a:ext cx="234890" cy="29724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1002763" y="1785196"/>
        <a:ext cx="164423" cy="178349"/>
      </dsp:txXfrm>
    </dsp:sp>
    <dsp:sp modelId="{DC15A856-F6C1-4198-988E-806A9F0FFE52}">
      <dsp:nvSpPr>
        <dsp:cNvPr id="0" name=""/>
        <dsp:cNvSpPr/>
      </dsp:nvSpPr>
      <dsp:spPr>
        <a:xfrm>
          <a:off x="146912" y="936308"/>
          <a:ext cx="880738" cy="880738"/>
        </a:xfrm>
        <a:prstGeom prst="ellipse">
          <a:avLst/>
        </a:prstGeom>
        <a:solidFill>
          <a:srgbClr val="293BA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Analyze Results</a:t>
          </a:r>
        </a:p>
      </dsp:txBody>
      <dsp:txXfrm>
        <a:off x="275893" y="1065289"/>
        <a:ext cx="622776" cy="622776"/>
      </dsp:txXfrm>
    </dsp:sp>
    <dsp:sp modelId="{7DA382F2-E1C3-4A37-AA95-774EA32FA8E4}">
      <dsp:nvSpPr>
        <dsp:cNvPr id="0" name=""/>
        <dsp:cNvSpPr/>
      </dsp:nvSpPr>
      <dsp:spPr>
        <a:xfrm rot="18900000">
          <a:off x="933214" y="764674"/>
          <a:ext cx="234890" cy="29724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943534" y="849038"/>
        <a:ext cx="164423" cy="17834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AE8546-E726-4873-B1D0-ECF566B3F890}">
      <dsp:nvSpPr>
        <dsp:cNvPr id="0" name=""/>
        <dsp:cNvSpPr/>
      </dsp:nvSpPr>
      <dsp:spPr>
        <a:xfrm>
          <a:off x="0" y="0"/>
          <a:ext cx="847241" cy="847241"/>
        </a:xfrm>
        <a:prstGeom prst="ellipse">
          <a:avLst/>
        </a:prstGeom>
        <a:solidFill>
          <a:srgbClr val="293BA0">
            <a:alpha val="65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Deploy Solution</a:t>
          </a:r>
        </a:p>
      </dsp:txBody>
      <dsp:txXfrm>
        <a:off x="124076" y="124076"/>
        <a:ext cx="599089" cy="59908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571A35-EF4C-4E13-B006-B9774EF6C732}">
      <dsp:nvSpPr>
        <dsp:cNvPr id="0" name=""/>
        <dsp:cNvSpPr/>
      </dsp:nvSpPr>
      <dsp:spPr>
        <a:xfrm>
          <a:off x="1083070" y="150"/>
          <a:ext cx="880738" cy="880738"/>
        </a:xfrm>
        <a:prstGeom prst="ellipse">
          <a:avLst/>
        </a:prstGeom>
        <a:solidFill>
          <a:srgbClr val="293BA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Define Objective</a:t>
          </a:r>
        </a:p>
      </dsp:txBody>
      <dsp:txXfrm>
        <a:off x="1212051" y="129131"/>
        <a:ext cx="622776" cy="622776"/>
      </dsp:txXfrm>
    </dsp:sp>
    <dsp:sp modelId="{72263AC4-65F1-44DD-9187-785E740AFD6F}">
      <dsp:nvSpPr>
        <dsp:cNvPr id="0" name=""/>
        <dsp:cNvSpPr/>
      </dsp:nvSpPr>
      <dsp:spPr>
        <a:xfrm rot="2700000">
          <a:off x="1869372" y="755273"/>
          <a:ext cx="234890" cy="29724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dirty="0"/>
        </a:p>
      </dsp:txBody>
      <dsp:txXfrm>
        <a:off x="1879692" y="789809"/>
        <a:ext cx="164423" cy="178349"/>
      </dsp:txXfrm>
    </dsp:sp>
    <dsp:sp modelId="{C5CE8119-3108-412E-833B-65AA30919C8B}">
      <dsp:nvSpPr>
        <dsp:cNvPr id="0" name=""/>
        <dsp:cNvSpPr/>
      </dsp:nvSpPr>
      <dsp:spPr>
        <a:xfrm>
          <a:off x="2019228" y="936308"/>
          <a:ext cx="880738" cy="880738"/>
        </a:xfrm>
        <a:prstGeom prst="ellipse">
          <a:avLst/>
        </a:prstGeom>
        <a:solidFill>
          <a:srgbClr val="293BA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Collect &amp; Prepare Data</a:t>
          </a:r>
        </a:p>
      </dsp:txBody>
      <dsp:txXfrm>
        <a:off x="2148209" y="1065289"/>
        <a:ext cx="622776" cy="622776"/>
      </dsp:txXfrm>
    </dsp:sp>
    <dsp:sp modelId="{A60E023B-CF98-4FCE-B808-2A8E7F0AEAE8}">
      <dsp:nvSpPr>
        <dsp:cNvPr id="0" name=""/>
        <dsp:cNvSpPr/>
      </dsp:nvSpPr>
      <dsp:spPr>
        <a:xfrm rot="8100000">
          <a:off x="1878774" y="1691431"/>
          <a:ext cx="234890" cy="29724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1938921" y="1725967"/>
        <a:ext cx="164423" cy="178349"/>
      </dsp:txXfrm>
    </dsp:sp>
    <dsp:sp modelId="{69AE8546-E726-4873-B1D0-ECF566B3F890}">
      <dsp:nvSpPr>
        <dsp:cNvPr id="0" name=""/>
        <dsp:cNvSpPr/>
      </dsp:nvSpPr>
      <dsp:spPr>
        <a:xfrm>
          <a:off x="1083070" y="1872466"/>
          <a:ext cx="880738" cy="880738"/>
        </a:xfrm>
        <a:prstGeom prst="ellipse">
          <a:avLst/>
        </a:prstGeom>
        <a:solidFill>
          <a:srgbClr val="00B05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Train Model</a:t>
          </a:r>
        </a:p>
      </dsp:txBody>
      <dsp:txXfrm>
        <a:off x="1212051" y="2001447"/>
        <a:ext cx="622776" cy="622776"/>
      </dsp:txXfrm>
    </dsp:sp>
    <dsp:sp modelId="{3FD333B5-6176-4567-8987-C3658C835074}">
      <dsp:nvSpPr>
        <dsp:cNvPr id="0" name=""/>
        <dsp:cNvSpPr/>
      </dsp:nvSpPr>
      <dsp:spPr>
        <a:xfrm rot="13500000">
          <a:off x="942616" y="1700832"/>
          <a:ext cx="234890" cy="29724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1002763" y="1785196"/>
        <a:ext cx="164423" cy="178349"/>
      </dsp:txXfrm>
    </dsp:sp>
    <dsp:sp modelId="{DC15A856-F6C1-4198-988E-806A9F0FFE52}">
      <dsp:nvSpPr>
        <dsp:cNvPr id="0" name=""/>
        <dsp:cNvSpPr/>
      </dsp:nvSpPr>
      <dsp:spPr>
        <a:xfrm>
          <a:off x="146912" y="936308"/>
          <a:ext cx="880738" cy="880738"/>
        </a:xfrm>
        <a:prstGeom prst="ellipse">
          <a:avLst/>
        </a:prstGeom>
        <a:solidFill>
          <a:srgbClr val="293BA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Analyze Results</a:t>
          </a:r>
        </a:p>
      </dsp:txBody>
      <dsp:txXfrm>
        <a:off x="275893" y="1065289"/>
        <a:ext cx="622776" cy="622776"/>
      </dsp:txXfrm>
    </dsp:sp>
    <dsp:sp modelId="{7DA382F2-E1C3-4A37-AA95-774EA32FA8E4}">
      <dsp:nvSpPr>
        <dsp:cNvPr id="0" name=""/>
        <dsp:cNvSpPr/>
      </dsp:nvSpPr>
      <dsp:spPr>
        <a:xfrm rot="18900000">
          <a:off x="933214" y="764674"/>
          <a:ext cx="234890" cy="297249"/>
        </a:xfrm>
        <a:prstGeom prst="rightArrow">
          <a:avLst>
            <a:gd name="adj1" fmla="val 60000"/>
            <a:gd name="adj2" fmla="val 50000"/>
          </a:avLst>
        </a:prstGeom>
        <a:solidFill>
          <a:srgbClr val="00BCF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943534" y="849038"/>
        <a:ext cx="164423" cy="178349"/>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633" cy="470705"/>
          </a:xfrm>
          <a:prstGeom prst="rect">
            <a:avLst/>
          </a:prstGeom>
        </p:spPr>
        <p:txBody>
          <a:bodyPr vert="horz" lIns="92327" tIns="46163" rIns="92327" bIns="46163" rtlCol="0"/>
          <a:lstStyle>
            <a:lvl1pPr algn="l">
              <a:defRPr sz="1200"/>
            </a:lvl1pPr>
          </a:lstStyle>
          <a:p>
            <a:endParaRPr lang="en-US"/>
          </a:p>
        </p:txBody>
      </p:sp>
      <p:sp>
        <p:nvSpPr>
          <p:cNvPr id="3" name="Date Placeholder 2"/>
          <p:cNvSpPr>
            <a:spLocks noGrp="1"/>
          </p:cNvSpPr>
          <p:nvPr>
            <p:ph type="dt" sz="quarter" idx="1"/>
          </p:nvPr>
        </p:nvSpPr>
        <p:spPr>
          <a:xfrm>
            <a:off x="4023237" y="0"/>
            <a:ext cx="3077633" cy="470705"/>
          </a:xfrm>
          <a:prstGeom prst="rect">
            <a:avLst/>
          </a:prstGeom>
        </p:spPr>
        <p:txBody>
          <a:bodyPr vert="horz" lIns="92327" tIns="46163" rIns="92327" bIns="46163" rtlCol="0"/>
          <a:lstStyle>
            <a:lvl1pPr algn="r">
              <a:defRPr sz="1200"/>
            </a:lvl1pPr>
          </a:lstStyle>
          <a:p>
            <a:fld id="{1C85848A-459B-431B-AE37-4F7EACAEB03A}" type="datetimeFigureOut">
              <a:rPr lang="en-US" smtClean="0"/>
              <a:t>10/8/2020</a:t>
            </a:fld>
            <a:endParaRPr lang="en-US"/>
          </a:p>
        </p:txBody>
      </p:sp>
      <p:sp>
        <p:nvSpPr>
          <p:cNvPr id="4" name="Footer Placeholder 3"/>
          <p:cNvSpPr>
            <a:spLocks noGrp="1"/>
          </p:cNvSpPr>
          <p:nvPr>
            <p:ph type="ftr" sz="quarter" idx="2"/>
          </p:nvPr>
        </p:nvSpPr>
        <p:spPr>
          <a:xfrm>
            <a:off x="0" y="8917771"/>
            <a:ext cx="3077633" cy="470705"/>
          </a:xfrm>
          <a:prstGeom prst="rect">
            <a:avLst/>
          </a:prstGeom>
        </p:spPr>
        <p:txBody>
          <a:bodyPr vert="horz" lIns="92327" tIns="46163" rIns="92327" bIns="46163" rtlCol="0" anchor="b"/>
          <a:lstStyle>
            <a:lvl1pPr algn="l">
              <a:defRPr sz="1200"/>
            </a:lvl1pPr>
          </a:lstStyle>
          <a:p>
            <a:endParaRPr lang="en-US"/>
          </a:p>
        </p:txBody>
      </p:sp>
      <p:sp>
        <p:nvSpPr>
          <p:cNvPr id="5" name="Slide Number Placeholder 4"/>
          <p:cNvSpPr>
            <a:spLocks noGrp="1"/>
          </p:cNvSpPr>
          <p:nvPr>
            <p:ph type="sldNum" sz="quarter" idx="3"/>
          </p:nvPr>
        </p:nvSpPr>
        <p:spPr>
          <a:xfrm>
            <a:off x="4023237" y="8917771"/>
            <a:ext cx="3077633" cy="470705"/>
          </a:xfrm>
          <a:prstGeom prst="rect">
            <a:avLst/>
          </a:prstGeom>
        </p:spPr>
        <p:txBody>
          <a:bodyPr vert="horz" lIns="92327" tIns="46163" rIns="92327" bIns="46163" rtlCol="0" anchor="b"/>
          <a:lstStyle>
            <a:lvl1pPr algn="r">
              <a:defRPr sz="1200"/>
            </a:lvl1pPr>
          </a:lstStyle>
          <a:p>
            <a:fld id="{0BD7760E-3D80-477C-8528-165658FEBAE6}" type="slidenum">
              <a:rPr lang="en-US" smtClean="0"/>
              <a:t>‹#›</a:t>
            </a:fld>
            <a:endParaRPr lang="en-US"/>
          </a:p>
        </p:txBody>
      </p:sp>
    </p:spTree>
    <p:extLst>
      <p:ext uri="{BB962C8B-B14F-4D97-AF65-F5344CB8AC3E}">
        <p14:creationId xmlns:p14="http://schemas.microsoft.com/office/powerpoint/2010/main" val="2895405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5"/>
          </a:xfrm>
          <a:prstGeom prst="rect">
            <a:avLst/>
          </a:prstGeom>
        </p:spPr>
        <p:txBody>
          <a:bodyPr vert="horz" lIns="94229" tIns="47115" rIns="94229" bIns="47115" rtlCol="0"/>
          <a:lstStyle>
            <a:lvl1pPr algn="l">
              <a:defRPr sz="1200"/>
            </a:lvl1pPr>
          </a:lstStyle>
          <a:p>
            <a:endParaRPr lang="en-US"/>
          </a:p>
        </p:txBody>
      </p:sp>
      <p:sp>
        <p:nvSpPr>
          <p:cNvPr id="3" name="Date Placeholder 2"/>
          <p:cNvSpPr>
            <a:spLocks noGrp="1"/>
          </p:cNvSpPr>
          <p:nvPr>
            <p:ph type="dt" idx="1"/>
          </p:nvPr>
        </p:nvSpPr>
        <p:spPr>
          <a:xfrm>
            <a:off x="4023093" y="0"/>
            <a:ext cx="3077739" cy="471055"/>
          </a:xfrm>
          <a:prstGeom prst="rect">
            <a:avLst/>
          </a:prstGeom>
        </p:spPr>
        <p:txBody>
          <a:bodyPr vert="horz" lIns="94229" tIns="47115" rIns="94229" bIns="47115" rtlCol="0"/>
          <a:lstStyle>
            <a:lvl1pPr algn="r">
              <a:defRPr sz="1200"/>
            </a:lvl1pPr>
          </a:lstStyle>
          <a:p>
            <a:fld id="{101525E3-4DDA-4F2A-B722-BE4AE918F633}" type="datetimeFigureOut">
              <a:rPr lang="en-US" smtClean="0"/>
              <a:t>10/8/2020</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5" rIns="94229" bIns="47115" rtlCol="0" anchor="ctr"/>
          <a:lstStyle/>
          <a:p>
            <a:endParaRPr lang="en-US"/>
          </a:p>
        </p:txBody>
      </p:sp>
      <p:sp>
        <p:nvSpPr>
          <p:cNvPr id="5" name="Notes Placeholder 4"/>
          <p:cNvSpPr>
            <a:spLocks noGrp="1"/>
          </p:cNvSpPr>
          <p:nvPr>
            <p:ph type="body" sz="quarter" idx="3"/>
          </p:nvPr>
        </p:nvSpPr>
        <p:spPr>
          <a:xfrm>
            <a:off x="710248" y="4518203"/>
            <a:ext cx="5681980" cy="3696712"/>
          </a:xfrm>
          <a:prstGeom prst="rect">
            <a:avLst/>
          </a:prstGeom>
        </p:spPr>
        <p:txBody>
          <a:bodyPr vert="horz" lIns="94229" tIns="47115" rIns="94229" bIns="47115"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3"/>
            <a:ext cx="3077739" cy="471054"/>
          </a:xfrm>
          <a:prstGeom prst="rect">
            <a:avLst/>
          </a:prstGeom>
        </p:spPr>
        <p:txBody>
          <a:bodyPr vert="horz" lIns="94229" tIns="47115" rIns="94229" bIns="47115" rtlCol="0" anchor="b"/>
          <a:lstStyle>
            <a:lvl1pPr algn="l">
              <a:defRPr sz="1200"/>
            </a:lvl1pPr>
          </a:lstStyle>
          <a:p>
            <a:endParaRPr lang="en-US"/>
          </a:p>
        </p:txBody>
      </p:sp>
      <p:sp>
        <p:nvSpPr>
          <p:cNvPr id="7" name="Slide Number Placeholder 6"/>
          <p:cNvSpPr>
            <a:spLocks noGrp="1"/>
          </p:cNvSpPr>
          <p:nvPr>
            <p:ph type="sldNum" sz="quarter" idx="5"/>
          </p:nvPr>
        </p:nvSpPr>
        <p:spPr>
          <a:xfrm>
            <a:off x="4023093" y="8917423"/>
            <a:ext cx="3077739" cy="471054"/>
          </a:xfrm>
          <a:prstGeom prst="rect">
            <a:avLst/>
          </a:prstGeom>
        </p:spPr>
        <p:txBody>
          <a:bodyPr vert="horz" lIns="94229" tIns="47115" rIns="94229" bIns="47115" rtlCol="0" anchor="b"/>
          <a:lstStyle>
            <a:lvl1pPr algn="r">
              <a:defRPr sz="1200"/>
            </a:lvl1pPr>
          </a:lstStyle>
          <a:p>
            <a:fld id="{05C4191D-4725-4DE2-8CCF-0A75A695CDF3}" type="slidenum">
              <a:rPr lang="en-US" smtClean="0"/>
              <a:t>‹#›</a:t>
            </a:fld>
            <a:endParaRPr lang="en-US"/>
          </a:p>
        </p:txBody>
      </p:sp>
    </p:spTree>
    <p:extLst>
      <p:ext uri="{BB962C8B-B14F-4D97-AF65-F5344CB8AC3E}">
        <p14:creationId xmlns:p14="http://schemas.microsoft.com/office/powerpoint/2010/main" val="49853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azure.microsoft.com/services/event-hub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azure.microsoft.com/services/event-hub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openssl.org/"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technet.microsoft.com/library/hh848633"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machine-learning/concept-compute-target"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5092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92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t>10/8/2020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41904497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5092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92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t>10/8/2020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033156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5092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92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t>10/8/2020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016015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5092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92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t>10/8/2020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5685171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5092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92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t>10/8/2020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21746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5092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92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t>10/8/2020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64815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5092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92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t>10/8/2020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5530165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5092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92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t>10/8/2020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6594175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5092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92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t>10/8/2020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227107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5092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92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t>10/8/2020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5496740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5092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92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t>10/8/2020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852746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5092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92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t>10/8/2020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1520038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b="1" dirty="0"/>
              <a:t>Queues</a:t>
            </a:r>
            <a:r>
              <a:rPr lang="en-US" dirty="0"/>
              <a:t> offer First In, First Out (FIFO) message delivery to one or more competing consumers</a:t>
            </a:r>
          </a:p>
          <a:p>
            <a:r>
              <a:rPr lang="en-US" dirty="0"/>
              <a:t>-In contrast to queues, in which each message is processed by a single consumer, </a:t>
            </a:r>
            <a:r>
              <a:rPr lang="en-US" b="1" dirty="0"/>
              <a:t>topics and subscriptions </a:t>
            </a:r>
            <a:r>
              <a:rPr lang="en-US" dirty="0"/>
              <a:t>provide a one-to-many form of communication, in a </a:t>
            </a:r>
            <a:r>
              <a:rPr lang="en-US" i="1" dirty="0"/>
              <a:t>publish/subscribe</a:t>
            </a:r>
            <a:r>
              <a:rPr lang="en-US" dirty="0"/>
              <a:t> pattern</a:t>
            </a:r>
          </a:p>
          <a:p>
            <a:r>
              <a:rPr lang="en-US" dirty="0"/>
              <a:t>-</a:t>
            </a:r>
            <a:r>
              <a:rPr lang="en-US" dirty="0">
                <a:hlinkClick r:id="rId3"/>
              </a:rPr>
              <a:t>Event Hubs</a:t>
            </a:r>
            <a:r>
              <a:rPr lang="en-US" dirty="0"/>
              <a:t> is an event processing service, used to provide event and telemetry ingress to Azure at massive scale, with low latency and high reliability. </a:t>
            </a:r>
          </a:p>
          <a:p>
            <a:pPr marL="176679" indent="-176679">
              <a:buFont typeface="Arial" panose="020B0604020202020204" pitchFamily="34" charset="0"/>
              <a:buChar char="•"/>
            </a:pPr>
            <a:r>
              <a:rPr lang="en-US" dirty="0"/>
              <a:t>This service, when used with other downstream services, is particularly useful in application instrumentation, user experience or workflow processing, and Internet of Things (</a:t>
            </a:r>
            <a:r>
              <a:rPr lang="en-US" dirty="0" err="1"/>
              <a:t>IoT</a:t>
            </a:r>
            <a:r>
              <a:rPr lang="en-US" dirty="0"/>
              <a:t>) scenarios.</a:t>
            </a:r>
          </a:p>
          <a:p>
            <a:pPr marL="176679" indent="-176679">
              <a:buFont typeface="Arial" panose="020B0604020202020204" pitchFamily="34" charset="0"/>
              <a:buChar char="•"/>
            </a:pPr>
            <a:r>
              <a:rPr lang="en-US" dirty="0"/>
              <a:t>Event Hubs are a message streaming construct, and although they may appear similar to queues and topics, they have very different characteristics. </a:t>
            </a:r>
          </a:p>
          <a:p>
            <a:pPr marL="647824" lvl="1" indent="-176679">
              <a:buFont typeface="Arial" panose="020B0604020202020204" pitchFamily="34" charset="0"/>
              <a:buChar char="•"/>
            </a:pPr>
            <a:r>
              <a:rPr lang="en-US" dirty="0"/>
              <a:t>For example, Event Hubs do not provide message TTL, </a:t>
            </a:r>
            <a:r>
              <a:rPr lang="en-US" dirty="0" err="1"/>
              <a:t>deadlettering</a:t>
            </a:r>
            <a:r>
              <a:rPr lang="en-US" dirty="0"/>
              <a:t>, transactions, or acknowledgments as these are traditional brokered messaging features not streaming features.</a:t>
            </a:r>
          </a:p>
          <a:p>
            <a:pPr marL="176679" indent="-176679">
              <a:buFont typeface="Arial" panose="020B0604020202020204" pitchFamily="34" charset="0"/>
              <a:buChar char="•"/>
            </a:pPr>
            <a:r>
              <a:rPr lang="en-US" dirty="0"/>
              <a:t>Event Hubs provide other stream-related features such as partitioning, preserving order, and stream replay.</a:t>
            </a:r>
          </a:p>
          <a:p>
            <a:endParaRPr lang="en-US" dirty="0"/>
          </a:p>
        </p:txBody>
      </p:sp>
      <p:sp>
        <p:nvSpPr>
          <p:cNvPr id="4" name="Slide Number Placeholder 3"/>
          <p:cNvSpPr>
            <a:spLocks noGrp="1"/>
          </p:cNvSpPr>
          <p:nvPr>
            <p:ph type="sldNum" sz="quarter" idx="10"/>
          </p:nvPr>
        </p:nvSpPr>
        <p:spPr/>
        <p:txBody>
          <a:bodyPr/>
          <a:lstStyle/>
          <a:p>
            <a:fld id="{05C4191D-4725-4DE2-8CCF-0A75A695CDF3}" type="slidenum">
              <a:rPr lang="en-US" smtClean="0"/>
              <a:t>20</a:t>
            </a:fld>
            <a:endParaRPr lang="en-US"/>
          </a:p>
        </p:txBody>
      </p:sp>
    </p:spTree>
    <p:extLst>
      <p:ext uri="{BB962C8B-B14F-4D97-AF65-F5344CB8AC3E}">
        <p14:creationId xmlns:p14="http://schemas.microsoft.com/office/powerpoint/2010/main" val="27276491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b="1" dirty="0"/>
              <a:t>Queues</a:t>
            </a:r>
            <a:r>
              <a:rPr lang="en-US" dirty="0"/>
              <a:t> offer First In, First Out (FIFO) message delivery to one or more competing consumers</a:t>
            </a:r>
          </a:p>
          <a:p>
            <a:r>
              <a:rPr lang="en-US" dirty="0"/>
              <a:t>-In contrast to queues, in which each message is processed by a single consumer, </a:t>
            </a:r>
            <a:r>
              <a:rPr lang="en-US" b="1" dirty="0"/>
              <a:t>topics and subscriptions </a:t>
            </a:r>
            <a:r>
              <a:rPr lang="en-US" dirty="0"/>
              <a:t>provide a one-to-many form of communication, in a </a:t>
            </a:r>
            <a:r>
              <a:rPr lang="en-US" i="1" dirty="0"/>
              <a:t>publish/subscribe</a:t>
            </a:r>
            <a:r>
              <a:rPr lang="en-US" dirty="0"/>
              <a:t> pattern</a:t>
            </a:r>
          </a:p>
          <a:p>
            <a:r>
              <a:rPr lang="en-US" dirty="0"/>
              <a:t>-</a:t>
            </a:r>
            <a:r>
              <a:rPr lang="en-US" dirty="0">
                <a:hlinkClick r:id="rId3"/>
              </a:rPr>
              <a:t>Event Hubs</a:t>
            </a:r>
            <a:r>
              <a:rPr lang="en-US" dirty="0"/>
              <a:t> is an event processing service, used to provide event and telemetry ingress to Azure at massive scale, with low latency and high reliability. </a:t>
            </a:r>
          </a:p>
          <a:p>
            <a:pPr marL="176679" indent="-176679">
              <a:buFont typeface="Arial" panose="020B0604020202020204" pitchFamily="34" charset="0"/>
              <a:buChar char="•"/>
            </a:pPr>
            <a:r>
              <a:rPr lang="en-US" dirty="0"/>
              <a:t>This service, when used with other downstream services, is particularly useful in application instrumentation, user experience or workflow processing, and Internet of Things (</a:t>
            </a:r>
            <a:r>
              <a:rPr lang="en-US" dirty="0" err="1"/>
              <a:t>IoT</a:t>
            </a:r>
            <a:r>
              <a:rPr lang="en-US" dirty="0"/>
              <a:t>) scenarios.</a:t>
            </a:r>
          </a:p>
          <a:p>
            <a:pPr marL="176679" indent="-176679">
              <a:buFont typeface="Arial" panose="020B0604020202020204" pitchFamily="34" charset="0"/>
              <a:buChar char="•"/>
            </a:pPr>
            <a:r>
              <a:rPr lang="en-US" dirty="0"/>
              <a:t>Event Hubs are a message streaming construct, and although they may appear similar to queues and topics, they have very different characteristics. </a:t>
            </a:r>
          </a:p>
          <a:p>
            <a:pPr marL="647824" lvl="1" indent="-176679">
              <a:buFont typeface="Arial" panose="020B0604020202020204" pitchFamily="34" charset="0"/>
              <a:buChar char="•"/>
            </a:pPr>
            <a:r>
              <a:rPr lang="en-US" dirty="0"/>
              <a:t>For example, Event Hubs do not provide message TTL, </a:t>
            </a:r>
            <a:r>
              <a:rPr lang="en-US" dirty="0" err="1"/>
              <a:t>deadlettering</a:t>
            </a:r>
            <a:r>
              <a:rPr lang="en-US" dirty="0"/>
              <a:t>, transactions, or acknowledgments as these are traditional brokered messaging features not streaming features.</a:t>
            </a:r>
          </a:p>
          <a:p>
            <a:pPr marL="176679" indent="-176679">
              <a:buFont typeface="Arial" panose="020B0604020202020204" pitchFamily="34" charset="0"/>
              <a:buChar char="•"/>
            </a:pPr>
            <a:r>
              <a:rPr lang="en-US" dirty="0"/>
              <a:t>Event Hubs provide other stream-related features such as partitioning, preserving order, and stream replay.</a:t>
            </a:r>
          </a:p>
          <a:p>
            <a:endParaRPr lang="en-US" dirty="0"/>
          </a:p>
        </p:txBody>
      </p:sp>
      <p:sp>
        <p:nvSpPr>
          <p:cNvPr id="4" name="Slide Number Placeholder 3"/>
          <p:cNvSpPr>
            <a:spLocks noGrp="1"/>
          </p:cNvSpPr>
          <p:nvPr>
            <p:ph type="sldNum" sz="quarter" idx="10"/>
          </p:nvPr>
        </p:nvSpPr>
        <p:spPr/>
        <p:txBody>
          <a:bodyPr/>
          <a:lstStyle/>
          <a:p>
            <a:fld id="{05C4191D-4725-4DE2-8CCF-0A75A695CDF3}" type="slidenum">
              <a:rPr lang="en-US" smtClean="0"/>
              <a:t>21</a:t>
            </a:fld>
            <a:endParaRPr lang="en-US"/>
          </a:p>
        </p:txBody>
      </p:sp>
    </p:spTree>
    <p:extLst>
      <p:ext uri="{BB962C8B-B14F-4D97-AF65-F5344CB8AC3E}">
        <p14:creationId xmlns:p14="http://schemas.microsoft.com/office/powerpoint/2010/main" val="30076331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pPr marL="514350" lvl="2" indent="-285750">
              <a:buFont typeface="Wingdings" panose="05000000000000000000" pitchFamily="2" charset="2"/>
              <a:buChar char="§"/>
            </a:pPr>
            <a:r>
              <a:rPr lang="en-US" dirty="0"/>
              <a:t>Native support for </a:t>
            </a:r>
            <a:r>
              <a:rPr lang="en-US" dirty="0">
                <a:gradFill>
                  <a:gsLst>
                    <a:gs pos="1250">
                      <a:schemeClr val="tx1"/>
                    </a:gs>
                    <a:gs pos="99000">
                      <a:schemeClr val="tx1"/>
                    </a:gs>
                  </a:gsLst>
                  <a:lin ang="5400000" scaled="0"/>
                </a:gradFill>
              </a:rPr>
              <a:t>AMQP/MQTT over </a:t>
            </a:r>
            <a:r>
              <a:rPr lang="en-US" dirty="0" err="1">
                <a:gradFill>
                  <a:gsLst>
                    <a:gs pos="1250">
                      <a:schemeClr val="tx1"/>
                    </a:gs>
                    <a:gs pos="99000">
                      <a:schemeClr val="tx1"/>
                    </a:gs>
                  </a:gsLst>
                  <a:lin ang="5400000" scaled="0"/>
                </a:gradFill>
              </a:rPr>
              <a:t>WebSocket</a:t>
            </a:r>
            <a:endParaRPr lang="en-US" dirty="0">
              <a:gradFill>
                <a:gsLst>
                  <a:gs pos="1250">
                    <a:schemeClr val="tx1"/>
                  </a:gs>
                  <a:gs pos="99000">
                    <a:schemeClr val="tx1"/>
                  </a:gs>
                </a:gsLst>
                <a:lin ang="5400000" scaled="0"/>
              </a:gradFill>
            </a:endParaRPr>
          </a:p>
          <a:p>
            <a:pPr marL="514350" lvl="2" indent="-285750">
              <a:buFont typeface="Wingdings" panose="05000000000000000000" pitchFamily="2" charset="2"/>
              <a:buChar char="§"/>
            </a:pPr>
            <a:r>
              <a:rPr lang="en-US" dirty="0"/>
              <a:t>Added a new S3 SKU for high volume</a:t>
            </a:r>
          </a:p>
          <a:p>
            <a:pPr marL="514350" lvl="2" indent="-285750">
              <a:buFont typeface="Wingdings" panose="05000000000000000000" pitchFamily="2" charset="2"/>
              <a:buChar char="§"/>
            </a:pPr>
            <a:r>
              <a:rPr lang="en-US" dirty="0">
                <a:gradFill>
                  <a:gsLst>
                    <a:gs pos="1250">
                      <a:schemeClr val="tx1"/>
                    </a:gs>
                    <a:gs pos="99000">
                      <a:schemeClr val="tx1"/>
                    </a:gs>
                  </a:gsLst>
                  <a:lin ang="5400000" scaled="0"/>
                </a:gradFill>
              </a:rPr>
              <a:t>IoT Hub bulk identity import / export</a:t>
            </a:r>
          </a:p>
          <a:p>
            <a:pPr marL="514350" lvl="2" indent="-285750">
              <a:buFont typeface="Wingdings" panose="05000000000000000000" pitchFamily="2" charset="2"/>
              <a:buChar char="§"/>
            </a:pPr>
            <a:r>
              <a:rPr lang="en-US" dirty="0"/>
              <a:t>X.509 via AMQPS/HTTPS</a:t>
            </a:r>
          </a:p>
          <a:p>
            <a:pPr marL="514350" lvl="2" indent="-285750">
              <a:buFont typeface="Wingdings" panose="05000000000000000000" pitchFamily="2" charset="2"/>
              <a:buChar char="§"/>
            </a:pPr>
            <a:r>
              <a:rPr lang="en-US" dirty="0"/>
              <a:t>Monitoring metrics exported into MDM</a:t>
            </a:r>
          </a:p>
          <a:p>
            <a:pPr marL="514350" lvl="2" indent="-285750">
              <a:buFont typeface="Wingdings" panose="05000000000000000000" pitchFamily="2" charset="2"/>
              <a:buChar char="§"/>
            </a:pPr>
            <a:r>
              <a:rPr lang="en-US" dirty="0"/>
              <a:t>File upload support in portal</a:t>
            </a:r>
          </a:p>
          <a:p>
            <a:pPr marL="514350" lvl="2" indent="-285750">
              <a:buFont typeface="Wingdings" panose="05000000000000000000" pitchFamily="2" charset="2"/>
              <a:buChar char="§"/>
            </a:pPr>
            <a:r>
              <a:rPr lang="en-US" dirty="0"/>
              <a:t>New changes to Azure portal for Device management (Create DM Enabled Hub, Added Device Explorer)</a:t>
            </a:r>
          </a:p>
          <a:p>
            <a:pPr marL="228600" lvl="2" indent="0">
              <a:buFont typeface="Wingdings" panose="05000000000000000000" pitchFamily="2" charset="2"/>
              <a:buNone/>
            </a:pPr>
            <a:endParaRPr lang="en-US" dirty="0"/>
          </a:p>
          <a:p>
            <a:pPr marL="228600" lvl="2" indent="0">
              <a:buFont typeface="Wingdings" panose="05000000000000000000" pitchFamily="2" charset="2"/>
              <a:buNone/>
            </a:pPr>
            <a:r>
              <a:rPr lang="en-US" dirty="0"/>
              <a:t>With Azure IoT support for X.509 certificates, an IoT device can now store a private key locally, and an associated device X.509 certificate generated to identify the device to Azure IoT Hub before the information is transmitted. </a:t>
            </a:r>
          </a:p>
          <a:p>
            <a:r>
              <a:rPr lang="en-US" b="0" dirty="0"/>
              <a:t>Supported X.509 certificates</a:t>
            </a:r>
          </a:p>
          <a:p>
            <a:r>
              <a:rPr lang="en-US" b="0" dirty="0"/>
              <a:t>You can use any X.509 certificate to authenticate a device with IoT Hub. This includes:</a:t>
            </a:r>
          </a:p>
          <a:p>
            <a:endParaRPr lang="en-US" b="0" dirty="0"/>
          </a:p>
          <a:p>
            <a:r>
              <a:rPr lang="en-US" b="0" dirty="0"/>
              <a:t>- An existing X.509 certificate. A device may already have an X.509 certificate associated with it. The device can use this certificate to authenticate with IoT Hub.</a:t>
            </a:r>
          </a:p>
          <a:p>
            <a:r>
              <a:rPr lang="en-US" b="0" dirty="0"/>
              <a:t>- A self-generated and self-signed X-509 certificate. A device manufacturer or in-house </a:t>
            </a:r>
            <a:r>
              <a:rPr lang="en-US" b="0" dirty="0" err="1"/>
              <a:t>deployer</a:t>
            </a:r>
            <a:r>
              <a:rPr lang="en-US" b="0" dirty="0"/>
              <a:t> can generate these certificates and store the corresponding private key (and certificate) on the device. You can use tools such as </a:t>
            </a:r>
            <a:r>
              <a:rPr lang="en-US" b="0" dirty="0">
                <a:hlinkClick r:id="rId3"/>
              </a:rPr>
              <a:t>OpenSSL</a:t>
            </a:r>
            <a:r>
              <a:rPr lang="en-US" b="0" dirty="0"/>
              <a:t> and </a:t>
            </a:r>
            <a:r>
              <a:rPr lang="en-US" b="0" dirty="0">
                <a:hlinkClick r:id="rId4"/>
              </a:rPr>
              <a:t>Windows </a:t>
            </a:r>
            <a:r>
              <a:rPr lang="en-US" b="0" dirty="0" err="1">
                <a:hlinkClick r:id="rId4"/>
              </a:rPr>
              <a:t>SelfSignedCertificate</a:t>
            </a:r>
            <a:r>
              <a:rPr lang="en-US" b="0" dirty="0"/>
              <a:t> utility for this purpose.</a:t>
            </a:r>
          </a:p>
          <a:p>
            <a:r>
              <a:rPr lang="en-US" b="0" dirty="0"/>
              <a:t>- CA-signed X.509 certificate. You can also use an X.509 certificate generated and signed by a Certification Authority (CA) to identify a device and authenticate a device with IoT Hub.</a:t>
            </a:r>
          </a:p>
          <a:p>
            <a:pPr marL="228600" lvl="2" indent="0">
              <a:buFont typeface="Wingdings" panose="05000000000000000000" pitchFamily="2" charset="2"/>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10/8/2020 11:23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2362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t>
            </a:r>
            <a:r>
              <a:rPr lang="en-US" dirty="0" err="1"/>
              <a:t>IoT</a:t>
            </a:r>
            <a:r>
              <a:rPr lang="en-US" dirty="0"/>
              <a:t> Hub is a fully managed service that enables reliable and secure bidirectional communications between millions of </a:t>
            </a:r>
            <a:r>
              <a:rPr lang="en-US" dirty="0" err="1"/>
              <a:t>IoT</a:t>
            </a:r>
            <a:r>
              <a:rPr lang="en-US" dirty="0"/>
              <a:t> devices and a solution back end. Azure </a:t>
            </a:r>
            <a:r>
              <a:rPr lang="en-US" dirty="0" err="1"/>
              <a:t>IoT</a:t>
            </a:r>
            <a:r>
              <a:rPr lang="en-US" dirty="0"/>
              <a:t> Hub</a:t>
            </a:r>
          </a:p>
        </p:txBody>
      </p:sp>
      <p:sp>
        <p:nvSpPr>
          <p:cNvPr id="4" name="Slide Number Placeholder 3"/>
          <p:cNvSpPr>
            <a:spLocks noGrp="1"/>
          </p:cNvSpPr>
          <p:nvPr>
            <p:ph type="sldNum" sz="quarter" idx="10"/>
          </p:nvPr>
        </p:nvSpPr>
        <p:spPr/>
        <p:txBody>
          <a:bodyPr/>
          <a:lstStyle/>
          <a:p>
            <a:fld id="{05C4191D-4725-4DE2-8CCF-0A75A695CDF3}" type="slidenum">
              <a:rPr lang="en-US" smtClean="0"/>
              <a:t>23</a:t>
            </a:fld>
            <a:endParaRPr lang="en-US"/>
          </a:p>
        </p:txBody>
      </p:sp>
    </p:spTree>
    <p:extLst>
      <p:ext uri="{BB962C8B-B14F-4D97-AF65-F5344CB8AC3E}">
        <p14:creationId xmlns:p14="http://schemas.microsoft.com/office/powerpoint/2010/main" val="13291595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C4191D-4725-4DE2-8CCF-0A75A695CDF3}" type="slidenum">
              <a:rPr lang="en-US" smtClean="0"/>
              <a:t>24</a:t>
            </a:fld>
            <a:endParaRPr lang="en-US"/>
          </a:p>
        </p:txBody>
      </p:sp>
    </p:spTree>
    <p:extLst>
      <p:ext uri="{BB962C8B-B14F-4D97-AF65-F5344CB8AC3E}">
        <p14:creationId xmlns:p14="http://schemas.microsoft.com/office/powerpoint/2010/main" val="10010785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C4191D-4725-4DE2-8CCF-0A75A695CDF3}" type="slidenum">
              <a:rPr lang="en-US" smtClean="0"/>
              <a:t>25</a:t>
            </a:fld>
            <a:endParaRPr lang="en-US"/>
          </a:p>
        </p:txBody>
      </p:sp>
    </p:spTree>
    <p:extLst>
      <p:ext uri="{BB962C8B-B14F-4D97-AF65-F5344CB8AC3E}">
        <p14:creationId xmlns:p14="http://schemas.microsoft.com/office/powerpoint/2010/main" val="30800490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5092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92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t>10/8/2020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4742363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C4191D-4725-4DE2-8CCF-0A75A695CDF3}" type="slidenum">
              <a:rPr lang="en-US" smtClean="0"/>
              <a:t>27</a:t>
            </a:fld>
            <a:endParaRPr lang="en-US"/>
          </a:p>
        </p:txBody>
      </p:sp>
    </p:spTree>
    <p:extLst>
      <p:ext uri="{BB962C8B-B14F-4D97-AF65-F5344CB8AC3E}">
        <p14:creationId xmlns:p14="http://schemas.microsoft.com/office/powerpoint/2010/main" val="8789191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5092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92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t>10/8/2020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6463875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CSV:</a:t>
            </a:r>
            <a:r>
              <a:rPr lang="en-US" baseline="0" dirty="0"/>
              <a:t> </a:t>
            </a:r>
            <a:r>
              <a:rPr lang="en-US" dirty="0"/>
              <a:t>http://stackoverflow.com/questions/30868467/how-to-send-data-as-csv-on-eventhub-for-azure-stream-analytics</a:t>
            </a:r>
          </a:p>
        </p:txBody>
      </p:sp>
      <p:sp>
        <p:nvSpPr>
          <p:cNvPr id="4" name="Slide Number Placeholder 3"/>
          <p:cNvSpPr>
            <a:spLocks noGrp="1"/>
          </p:cNvSpPr>
          <p:nvPr>
            <p:ph type="sldNum" sz="quarter" idx="10"/>
          </p:nvPr>
        </p:nvSpPr>
        <p:spPr/>
        <p:txBody>
          <a:bodyPr/>
          <a:lstStyle/>
          <a:p>
            <a:fld id="{05C4191D-4725-4DE2-8CCF-0A75A695CDF3}" type="slidenum">
              <a:rPr lang="en-US" smtClean="0"/>
              <a:t>29</a:t>
            </a:fld>
            <a:endParaRPr lang="en-US"/>
          </a:p>
        </p:txBody>
      </p:sp>
    </p:spTree>
    <p:extLst>
      <p:ext uri="{BB962C8B-B14F-4D97-AF65-F5344CB8AC3E}">
        <p14:creationId xmlns:p14="http://schemas.microsoft.com/office/powerpoint/2010/main" val="4156222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C4191D-4725-4DE2-8CCF-0A75A695CDF3}" type="slidenum">
              <a:rPr lang="en-US" smtClean="0"/>
              <a:t>3</a:t>
            </a:fld>
            <a:endParaRPr lang="en-US"/>
          </a:p>
        </p:txBody>
      </p:sp>
    </p:spTree>
    <p:extLst>
      <p:ext uri="{BB962C8B-B14F-4D97-AF65-F5344CB8AC3E}">
        <p14:creationId xmlns:p14="http://schemas.microsoft.com/office/powerpoint/2010/main" val="684260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CSV:</a:t>
            </a:r>
            <a:r>
              <a:rPr lang="en-US" baseline="0" dirty="0"/>
              <a:t> </a:t>
            </a:r>
            <a:r>
              <a:rPr lang="en-US" dirty="0"/>
              <a:t>http://stackoverflow.com/questions/30868467/how-to-send-data-as-csv-on-eventhub-for-azure-stream-analytics</a:t>
            </a:r>
          </a:p>
        </p:txBody>
      </p:sp>
      <p:sp>
        <p:nvSpPr>
          <p:cNvPr id="4" name="Slide Number Placeholder 3"/>
          <p:cNvSpPr>
            <a:spLocks noGrp="1"/>
          </p:cNvSpPr>
          <p:nvPr>
            <p:ph type="sldNum" sz="quarter" idx="10"/>
          </p:nvPr>
        </p:nvSpPr>
        <p:spPr/>
        <p:txBody>
          <a:bodyPr/>
          <a:lstStyle/>
          <a:p>
            <a:fld id="{05C4191D-4725-4DE2-8CCF-0A75A695CDF3}" type="slidenum">
              <a:rPr lang="en-US" smtClean="0"/>
              <a:t>30</a:t>
            </a:fld>
            <a:endParaRPr lang="en-US"/>
          </a:p>
        </p:txBody>
      </p:sp>
    </p:spTree>
    <p:extLst>
      <p:ext uri="{BB962C8B-B14F-4D97-AF65-F5344CB8AC3E}">
        <p14:creationId xmlns:p14="http://schemas.microsoft.com/office/powerpoint/2010/main" val="11477968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9525" y="874713"/>
            <a:ext cx="3073400" cy="1728787"/>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4197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10/8/2020 11:23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32898671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9525" y="874713"/>
            <a:ext cx="3073400" cy="1728787"/>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4197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10/8/2020</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458092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9525" y="874713"/>
            <a:ext cx="3073400" cy="1728787"/>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Tech Ready 15</a:t>
            </a:r>
            <a:endParaRPr lang="en-US" dirty="0"/>
          </a:p>
        </p:txBody>
      </p:sp>
      <p:sp>
        <p:nvSpPr>
          <p:cNvPr id="6" name="Date Placeholder 5"/>
          <p:cNvSpPr>
            <a:spLocks noGrp="1"/>
          </p:cNvSpPr>
          <p:nvPr>
            <p:ph type="dt" idx="12"/>
          </p:nvPr>
        </p:nvSpPr>
        <p:spPr/>
        <p:txBody>
          <a:bodyPr/>
          <a:lstStyle/>
          <a:p>
            <a:fld id="{E3A145C3-F74D-4BE2-904C-7125AA1DDED1}" type="datetime1">
              <a:rPr lang="en-US" smtClean="0"/>
              <a:t>10/8/2020</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33</a:t>
            </a:fld>
            <a:endParaRPr lang="en-US" dirty="0"/>
          </a:p>
        </p:txBody>
      </p:sp>
    </p:spTree>
    <p:extLst>
      <p:ext uri="{BB962C8B-B14F-4D97-AF65-F5344CB8AC3E}">
        <p14:creationId xmlns:p14="http://schemas.microsoft.com/office/powerpoint/2010/main" val="9863408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9525" y="874713"/>
            <a:ext cx="3073400" cy="1728787"/>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4197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994319-233E-40F5-BA1C-4D69D56F2C51}" type="datetime1">
              <a:rPr lang="en-US" smtClean="0">
                <a:solidFill>
                  <a:prstClr val="black"/>
                </a:solidFill>
              </a:rPr>
              <a:pPr/>
              <a:t>10/8/2020</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41992495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9525" y="874713"/>
            <a:ext cx="3073400" cy="1728787"/>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4197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994319-233E-40F5-BA1C-4D69D56F2C51}" type="datetime1">
              <a:rPr lang="en-US" smtClean="0">
                <a:solidFill>
                  <a:prstClr val="black"/>
                </a:solidFill>
              </a:rPr>
              <a:pPr/>
              <a:t>10/8/2020</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29542391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9525" y="874713"/>
            <a:ext cx="3073400" cy="1728787"/>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4197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994319-233E-40F5-BA1C-4D69D56F2C51}" type="datetime1">
              <a:rPr lang="en-US" smtClean="0">
                <a:solidFill>
                  <a:prstClr val="black"/>
                </a:solidFill>
              </a:rPr>
              <a:pPr/>
              <a:t>10/8/2020</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34386590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9525" y="874713"/>
            <a:ext cx="3073400" cy="1728787"/>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Tech Ready 15</a:t>
            </a:r>
            <a:endParaRPr lang="en-US" dirty="0"/>
          </a:p>
        </p:txBody>
      </p:sp>
      <p:sp>
        <p:nvSpPr>
          <p:cNvPr id="5" name="Footer Placeholder 4"/>
          <p:cNvSpPr>
            <a:spLocks noGrp="1"/>
          </p:cNvSpPr>
          <p:nvPr>
            <p:ph type="ftr" sz="quarter" idx="11"/>
          </p:nvPr>
        </p:nvSpPr>
        <p:spPr/>
        <p:txBody>
          <a:bodyPr/>
          <a:lstStyle/>
          <a:p>
            <a:pPr defTabSz="94197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994319-233E-40F5-BA1C-4D69D56F2C51}" type="datetime1">
              <a:rPr lang="en-US" smtClean="0"/>
              <a:t>10/8/2020</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37</a:t>
            </a:fld>
            <a:endParaRPr lang="en-US" dirty="0"/>
          </a:p>
        </p:txBody>
      </p:sp>
    </p:spTree>
    <p:extLst>
      <p:ext uri="{BB962C8B-B14F-4D97-AF65-F5344CB8AC3E}">
        <p14:creationId xmlns:p14="http://schemas.microsoft.com/office/powerpoint/2010/main" val="5807420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C4191D-4725-4DE2-8CCF-0A75A695CDF3}" type="slidenum">
              <a:rPr lang="en-US" smtClean="0"/>
              <a:t>38</a:t>
            </a:fld>
            <a:endParaRPr lang="en-US"/>
          </a:p>
        </p:txBody>
      </p:sp>
    </p:spTree>
    <p:extLst>
      <p:ext uri="{BB962C8B-B14F-4D97-AF65-F5344CB8AC3E}">
        <p14:creationId xmlns:p14="http://schemas.microsoft.com/office/powerpoint/2010/main" val="5843972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9525" y="874713"/>
            <a:ext cx="3073400" cy="17287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pPr>
                <a:defRPr/>
              </a:pPr>
              <a:t>39</a:t>
            </a:fld>
            <a:endParaRPr lang="en-US"/>
          </a:p>
        </p:txBody>
      </p:sp>
    </p:spTree>
    <p:extLst>
      <p:ext uri="{BB962C8B-B14F-4D97-AF65-F5344CB8AC3E}">
        <p14:creationId xmlns:p14="http://schemas.microsoft.com/office/powerpoint/2010/main" val="1610150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5092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92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t>10/8/2020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6838284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Tip – use legacy portal</a:t>
            </a:r>
            <a:r>
              <a:rPr lang="en-US" baseline="0" dirty="0"/>
              <a:t> - https://manage.windowsazure.com. </a:t>
            </a:r>
            <a:endParaRPr lang="en-US" dirty="0"/>
          </a:p>
        </p:txBody>
      </p:sp>
      <p:sp>
        <p:nvSpPr>
          <p:cNvPr id="4" name="Slide Number Placeholder 3"/>
          <p:cNvSpPr>
            <a:spLocks noGrp="1"/>
          </p:cNvSpPr>
          <p:nvPr>
            <p:ph type="sldNum" sz="quarter" idx="10"/>
          </p:nvPr>
        </p:nvSpPr>
        <p:spPr/>
        <p:txBody>
          <a:bodyPr/>
          <a:lstStyle/>
          <a:p>
            <a:fld id="{05C4191D-4725-4DE2-8CCF-0A75A695CDF3}" type="slidenum">
              <a:rPr lang="en-US" smtClean="0"/>
              <a:t>40</a:t>
            </a:fld>
            <a:endParaRPr lang="en-US"/>
          </a:p>
        </p:txBody>
      </p:sp>
    </p:spTree>
    <p:extLst>
      <p:ext uri="{BB962C8B-B14F-4D97-AF65-F5344CB8AC3E}">
        <p14:creationId xmlns:p14="http://schemas.microsoft.com/office/powerpoint/2010/main" val="6340720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5092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92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t>10/8/2020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2983580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C4191D-4725-4DE2-8CCF-0A75A695CDF3}" type="slidenum">
              <a:rPr lang="en-US" smtClean="0"/>
              <a:t>42</a:t>
            </a:fld>
            <a:endParaRPr lang="en-US"/>
          </a:p>
        </p:txBody>
      </p:sp>
    </p:spTree>
    <p:extLst>
      <p:ext uri="{BB962C8B-B14F-4D97-AF65-F5344CB8AC3E}">
        <p14:creationId xmlns:p14="http://schemas.microsoft.com/office/powerpoint/2010/main" val="12077113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305278E-5E87-46DA-836C-231A3458D216}" type="slidenum">
              <a:rPr lang="en-US" smtClean="0"/>
              <a:t>43</a:t>
            </a:fld>
            <a:endParaRPr lang="en-US" dirty="0"/>
          </a:p>
        </p:txBody>
      </p:sp>
    </p:spTree>
    <p:extLst>
      <p:ext uri="{BB962C8B-B14F-4D97-AF65-F5344CB8AC3E}">
        <p14:creationId xmlns:p14="http://schemas.microsoft.com/office/powerpoint/2010/main" val="8987541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C4191D-4725-4DE2-8CCF-0A75A695CDF3}" type="slidenum">
              <a:rPr lang="en-US" smtClean="0"/>
              <a:t>44</a:t>
            </a:fld>
            <a:endParaRPr lang="en-US"/>
          </a:p>
        </p:txBody>
      </p:sp>
    </p:spTree>
    <p:extLst>
      <p:ext uri="{BB962C8B-B14F-4D97-AF65-F5344CB8AC3E}">
        <p14:creationId xmlns:p14="http://schemas.microsoft.com/office/powerpoint/2010/main" val="34204782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C4191D-4725-4DE2-8CCF-0A75A695CDF3}" type="slidenum">
              <a:rPr lang="en-US" smtClean="0"/>
              <a:t>45</a:t>
            </a:fld>
            <a:endParaRPr lang="en-US"/>
          </a:p>
        </p:txBody>
      </p:sp>
    </p:spTree>
    <p:extLst>
      <p:ext uri="{BB962C8B-B14F-4D97-AF65-F5344CB8AC3E}">
        <p14:creationId xmlns:p14="http://schemas.microsoft.com/office/powerpoint/2010/main" val="28547484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C4191D-4725-4DE2-8CCF-0A75A695CDF3}" type="slidenum">
              <a:rPr lang="en-US" smtClean="0"/>
              <a:t>46</a:t>
            </a:fld>
            <a:endParaRPr lang="en-US"/>
          </a:p>
        </p:txBody>
      </p:sp>
    </p:spTree>
    <p:extLst>
      <p:ext uri="{BB962C8B-B14F-4D97-AF65-F5344CB8AC3E}">
        <p14:creationId xmlns:p14="http://schemas.microsoft.com/office/powerpoint/2010/main" val="15738939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5092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92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t>10/8/2020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12134153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5092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92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t>10/8/2020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2386942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C4191D-4725-4DE2-8CCF-0A75A695CDF3}" type="slidenum">
              <a:rPr lang="en-US" smtClean="0"/>
              <a:t>5</a:t>
            </a:fld>
            <a:endParaRPr lang="en-US"/>
          </a:p>
        </p:txBody>
      </p:sp>
    </p:spTree>
    <p:extLst>
      <p:ext uri="{BB962C8B-B14F-4D97-AF65-F5344CB8AC3E}">
        <p14:creationId xmlns:p14="http://schemas.microsoft.com/office/powerpoint/2010/main" val="3980515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5092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92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t>10/8/2020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833222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5092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92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t>10/8/2020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044494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https://docs.microsoft.com/en-us/azure/machine-learning/concept-compute-target</a:t>
            </a:r>
            <a:endParaRPr lang="en-US" dirty="0"/>
          </a:p>
        </p:txBody>
      </p:sp>
      <p:sp>
        <p:nvSpPr>
          <p:cNvPr id="4" name="Header Placeholder 3"/>
          <p:cNvSpPr>
            <a:spLocks noGrp="1"/>
          </p:cNvSpPr>
          <p:nvPr>
            <p:ph type="hdr" sz="quarter" idx="10"/>
          </p:nvPr>
        </p:nvSpPr>
        <p:spPr/>
        <p:txBody>
          <a:bodyPr/>
          <a:lstStyle/>
          <a:p>
            <a:pPr defTabSz="931774">
              <a:defRPr/>
            </a:pPr>
            <a:endParaRPr lang="en-US">
              <a:solidFill>
                <a:prstClr val="black"/>
              </a:solidFill>
              <a:latin typeface="Calibri" panose="020F0502020204030204"/>
            </a:endParaRPr>
          </a:p>
        </p:txBody>
      </p:sp>
      <p:sp>
        <p:nvSpPr>
          <p:cNvPr id="5" name="Footer Placeholder 4"/>
          <p:cNvSpPr>
            <a:spLocks noGrp="1"/>
          </p:cNvSpPr>
          <p:nvPr>
            <p:ph type="ftr" sz="quarter" idx="11"/>
          </p:nvPr>
        </p:nvSpPr>
        <p:spPr/>
        <p:txBody>
          <a:bodyPr/>
          <a:lstStyle/>
          <a:p>
            <a:pPr marL="0"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74">
              <a:defRPr/>
            </a:pPr>
            <a:fld id="{D18B56EA-E28F-4F92-9F16-7A6F2501B303}" type="datetime8">
              <a:rPr lang="en-US">
                <a:solidFill>
                  <a:prstClr val="black"/>
                </a:solidFill>
                <a:latin typeface="Calibri" panose="020F0502020204030204"/>
              </a:rPr>
              <a:pPr defTabSz="931774">
                <a:defRPr/>
              </a:pPr>
              <a:t>10/8/2020 11:33 AM</a:t>
            </a:fld>
            <a:endParaRPr lang="en-US">
              <a:solidFill>
                <a:prstClr val="black"/>
              </a:solidFill>
              <a:latin typeface="Calibri" panose="020F0502020204030204"/>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a:solidFill>
                  <a:prstClr val="black"/>
                </a:solidFill>
                <a:latin typeface="Calibri" panose="020F0502020204030204"/>
              </a:rPr>
              <a:pPr defTabSz="931774">
                <a:defRPr/>
              </a:pPr>
              <a:t>8</a:t>
            </a:fld>
            <a:endParaRPr lang="en-US">
              <a:solidFill>
                <a:prstClr val="black"/>
              </a:solidFill>
              <a:latin typeface="Calibri" panose="020F0502020204030204"/>
            </a:endParaRPr>
          </a:p>
        </p:txBody>
      </p:sp>
    </p:spTree>
    <p:extLst>
      <p:ext uri="{BB962C8B-B14F-4D97-AF65-F5344CB8AC3E}">
        <p14:creationId xmlns:p14="http://schemas.microsoft.com/office/powerpoint/2010/main" val="584910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C4191D-4725-4DE2-8CCF-0A75A695CDF3}" type="slidenum">
              <a:rPr lang="en-US" smtClean="0"/>
              <a:t>9</a:t>
            </a:fld>
            <a:endParaRPr lang="en-US"/>
          </a:p>
        </p:txBody>
      </p:sp>
    </p:spTree>
    <p:extLst>
      <p:ext uri="{BB962C8B-B14F-4D97-AF65-F5344CB8AC3E}">
        <p14:creationId xmlns:p14="http://schemas.microsoft.com/office/powerpoint/2010/main" val="3061233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386C988-1739-4F2E-BD42-34F3017AA0FB}" type="datetimeFigureOut">
              <a:rPr lang="en-US" smtClean="0"/>
              <a:t>10/8/2020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E0DD9D-4302-4998-864C-89CEAD218558}" type="slidenum">
              <a:rPr lang="en-US" smtClean="0"/>
              <a:t>‹#›</a:t>
            </a:fld>
            <a:endParaRPr lang="en-US"/>
          </a:p>
        </p:txBody>
      </p:sp>
    </p:spTree>
    <p:extLst>
      <p:ext uri="{BB962C8B-B14F-4D97-AF65-F5344CB8AC3E}">
        <p14:creationId xmlns:p14="http://schemas.microsoft.com/office/powerpoint/2010/main" val="1650474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386C988-1739-4F2E-BD42-34F3017AA0FB}" type="datetimeFigureOut">
              <a:rPr lang="en-US" smtClean="0"/>
              <a:t>10/8/2020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E0DD9D-4302-4998-864C-89CEAD218558}" type="slidenum">
              <a:rPr lang="en-US" smtClean="0"/>
              <a:t>‹#›</a:t>
            </a:fld>
            <a:endParaRPr lang="en-US"/>
          </a:p>
        </p:txBody>
      </p:sp>
    </p:spTree>
    <p:extLst>
      <p:ext uri="{BB962C8B-B14F-4D97-AF65-F5344CB8AC3E}">
        <p14:creationId xmlns:p14="http://schemas.microsoft.com/office/powerpoint/2010/main" val="1313621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386C988-1739-4F2E-BD42-34F3017AA0FB}" type="datetimeFigureOut">
              <a:rPr lang="en-US" smtClean="0"/>
              <a:t>10/8/2020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E0DD9D-4302-4998-864C-89CEAD218558}" type="slidenum">
              <a:rPr lang="en-US" smtClean="0"/>
              <a:t>‹#›</a:t>
            </a:fld>
            <a:endParaRPr lang="en-US"/>
          </a:p>
        </p:txBody>
      </p:sp>
    </p:spTree>
    <p:extLst>
      <p:ext uri="{BB962C8B-B14F-4D97-AF65-F5344CB8AC3E}">
        <p14:creationId xmlns:p14="http://schemas.microsoft.com/office/powerpoint/2010/main" val="18414305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Title Only">
    <p:bg>
      <p:bgPr>
        <a:solidFill>
          <a:schemeClr val="accent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dirty="0"/>
              <a:t>Click to edit Master title style</a:t>
            </a:r>
          </a:p>
        </p:txBody>
      </p:sp>
      <p:sp>
        <p:nvSpPr>
          <p:cNvPr id="10" name="Title"/>
          <p:cNvSpPr>
            <a:spLocks noGrp="1"/>
          </p:cNvSpPr>
          <p:nvPr>
            <p:ph type="body" sz="quarter" idx="10" hasCustomPrompt="1"/>
          </p:nvPr>
        </p:nvSpPr>
        <p:spPr>
          <a:xfrm>
            <a:off x="269239" y="2084173"/>
            <a:ext cx="9860673" cy="1793104"/>
          </a:xfrm>
          <a:prstGeom prst="rect">
            <a:avLst/>
          </a:prstGeom>
        </p:spPr>
        <p:txBody>
          <a:bodyPr/>
          <a:lstStyle>
            <a:lvl1pPr marL="0" indent="0">
              <a:buNone/>
              <a:defRPr sz="16273">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Demo</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948153" y="3382305"/>
            <a:ext cx="596061" cy="596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3864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Them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197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4755"/>
            <a:ext cx="6276530" cy="875413"/>
          </a:xfrm>
          <a:noFill/>
        </p:spPr>
        <p:txBody>
          <a:bodyPr lIns="146304" tIns="91440" rIns="146304" bIns="91440" anchor="t" anchorCtr="0"/>
          <a:lstStyle>
            <a:lvl1pPr>
              <a:defRPr sz="5291" spc="-98" baseline="0">
                <a:gradFill>
                  <a:gsLst>
                    <a:gs pos="84066">
                      <a:srgbClr val="000000"/>
                    </a:gs>
                    <a:gs pos="57576">
                      <a:srgbClr val="000000"/>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3007119"/>
            <a:ext cx="6276530" cy="1677043"/>
          </a:xfrm>
        </p:spPr>
        <p:txBody>
          <a:bodyPr tIns="109728" bIns="109728">
            <a:noAutofit/>
          </a:bodyPr>
          <a:lstStyle>
            <a:lvl1pPr marL="0" indent="0">
              <a:spcBef>
                <a:spcPts val="0"/>
              </a:spcBef>
              <a:buNone/>
              <a:defRPr sz="2353" baseline="0">
                <a:gradFill>
                  <a:gsLst>
                    <a:gs pos="84066">
                      <a:srgbClr val="000000"/>
                    </a:gs>
                    <a:gs pos="57576">
                      <a:srgbClr val="000000"/>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48588" y="6121376"/>
            <a:ext cx="1254995" cy="269134"/>
          </a:xfrm>
          <a:prstGeom prst="rect">
            <a:avLst/>
          </a:prstGeom>
        </p:spPr>
      </p:pic>
    </p:spTree>
    <p:extLst>
      <p:ext uri="{BB962C8B-B14F-4D97-AF65-F5344CB8AC3E}">
        <p14:creationId xmlns:p14="http://schemas.microsoft.com/office/powerpoint/2010/main" val="1940092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800">
                <a:solidFill>
                  <a:schemeClr val="tx2"/>
                </a:solidFill>
              </a:defRPr>
            </a:lvl1pPr>
          </a:lstStyle>
          <a:p>
            <a:r>
              <a:rPr lang="en-US" dirty="0"/>
              <a:t>Click to edit Master title style</a:t>
            </a:r>
          </a:p>
        </p:txBody>
      </p:sp>
      <p:sp>
        <p:nvSpPr>
          <p:cNvPr id="6" name="Slide Number Placeholder 4"/>
          <p:cNvSpPr>
            <a:spLocks noGrp="1"/>
          </p:cNvSpPr>
          <p:nvPr>
            <p:ph type="sldNum" sz="quarter" idx="4"/>
          </p:nvPr>
        </p:nvSpPr>
        <p:spPr>
          <a:xfrm>
            <a:off x="11367165" y="6629335"/>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5" name="Picture 4"/>
          <p:cNvPicPr>
            <a:picLocks noChangeAspect="1"/>
          </p:cNvPicPr>
          <p:nvPr userDrawn="1"/>
        </p:nvPicPr>
        <p:blipFill>
          <a:blip r:embed="rId2"/>
          <a:stretch>
            <a:fillRect/>
          </a:stretch>
        </p:blipFill>
        <p:spPr>
          <a:xfrm>
            <a:off x="269239" y="6481587"/>
            <a:ext cx="898127" cy="191293"/>
          </a:xfrm>
          <a:prstGeom prst="rect">
            <a:avLst/>
          </a:prstGeom>
        </p:spPr>
      </p:pic>
    </p:spTree>
    <p:extLst>
      <p:ext uri="{BB962C8B-B14F-4D97-AF65-F5344CB8AC3E}">
        <p14:creationId xmlns:p14="http://schemas.microsoft.com/office/powerpoint/2010/main" val="3929010334"/>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9603084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386C988-1739-4F2E-BD42-34F3017AA0FB}" type="datetimeFigureOut">
              <a:rPr lang="en-US" smtClean="0"/>
              <a:t>10/8/2020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E0DD9D-4302-4998-864C-89CEAD218558}" type="slidenum">
              <a:rPr lang="en-US" smtClean="0"/>
              <a:t>‹#›</a:t>
            </a:fld>
            <a:endParaRPr lang="en-US"/>
          </a:p>
        </p:txBody>
      </p:sp>
    </p:spTree>
    <p:extLst>
      <p:ext uri="{BB962C8B-B14F-4D97-AF65-F5344CB8AC3E}">
        <p14:creationId xmlns:p14="http://schemas.microsoft.com/office/powerpoint/2010/main" val="916347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86C988-1739-4F2E-BD42-34F3017AA0FB}" type="datetimeFigureOut">
              <a:rPr lang="en-US" smtClean="0"/>
              <a:t>10/8/2020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E0DD9D-4302-4998-864C-89CEAD218558}" type="slidenum">
              <a:rPr lang="en-US" smtClean="0"/>
              <a:t>‹#›</a:t>
            </a:fld>
            <a:endParaRPr lang="en-US"/>
          </a:p>
        </p:txBody>
      </p:sp>
    </p:spTree>
    <p:extLst>
      <p:ext uri="{BB962C8B-B14F-4D97-AF65-F5344CB8AC3E}">
        <p14:creationId xmlns:p14="http://schemas.microsoft.com/office/powerpoint/2010/main" val="2733149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386C988-1739-4F2E-BD42-34F3017AA0FB}" type="datetimeFigureOut">
              <a:rPr lang="en-US" smtClean="0"/>
              <a:t>10/8/2020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0DD9D-4302-4998-864C-89CEAD218558}" type="slidenum">
              <a:rPr lang="en-US" smtClean="0"/>
              <a:t>‹#›</a:t>
            </a:fld>
            <a:endParaRPr lang="en-US"/>
          </a:p>
        </p:txBody>
      </p:sp>
    </p:spTree>
    <p:extLst>
      <p:ext uri="{BB962C8B-B14F-4D97-AF65-F5344CB8AC3E}">
        <p14:creationId xmlns:p14="http://schemas.microsoft.com/office/powerpoint/2010/main" val="1095545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386C988-1739-4F2E-BD42-34F3017AA0FB}" type="datetimeFigureOut">
              <a:rPr lang="en-US" smtClean="0"/>
              <a:t>10/8/2020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E0DD9D-4302-4998-864C-89CEAD218558}" type="slidenum">
              <a:rPr lang="en-US" smtClean="0"/>
              <a:t>‹#›</a:t>
            </a:fld>
            <a:endParaRPr lang="en-US"/>
          </a:p>
        </p:txBody>
      </p:sp>
    </p:spTree>
    <p:extLst>
      <p:ext uri="{BB962C8B-B14F-4D97-AF65-F5344CB8AC3E}">
        <p14:creationId xmlns:p14="http://schemas.microsoft.com/office/powerpoint/2010/main" val="1032126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386C988-1739-4F2E-BD42-34F3017AA0FB}" type="datetimeFigureOut">
              <a:rPr lang="en-US" smtClean="0"/>
              <a:t>10/8/2020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E0DD9D-4302-4998-864C-89CEAD218558}" type="slidenum">
              <a:rPr lang="en-US" smtClean="0"/>
              <a:t>‹#›</a:t>
            </a:fld>
            <a:endParaRPr lang="en-US"/>
          </a:p>
        </p:txBody>
      </p:sp>
    </p:spTree>
    <p:extLst>
      <p:ext uri="{BB962C8B-B14F-4D97-AF65-F5344CB8AC3E}">
        <p14:creationId xmlns:p14="http://schemas.microsoft.com/office/powerpoint/2010/main" val="3415655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86C988-1739-4F2E-BD42-34F3017AA0FB}" type="datetimeFigureOut">
              <a:rPr lang="en-US" smtClean="0"/>
              <a:t>10/8/2020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E0DD9D-4302-4998-864C-89CEAD218558}" type="slidenum">
              <a:rPr lang="en-US" smtClean="0"/>
              <a:t>‹#›</a:t>
            </a:fld>
            <a:endParaRPr lang="en-US"/>
          </a:p>
        </p:txBody>
      </p:sp>
    </p:spTree>
    <p:extLst>
      <p:ext uri="{BB962C8B-B14F-4D97-AF65-F5344CB8AC3E}">
        <p14:creationId xmlns:p14="http://schemas.microsoft.com/office/powerpoint/2010/main" val="2638369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86C988-1739-4F2E-BD42-34F3017AA0FB}" type="datetimeFigureOut">
              <a:rPr lang="en-US" smtClean="0"/>
              <a:t>10/8/2020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0DD9D-4302-4998-864C-89CEAD218558}" type="slidenum">
              <a:rPr lang="en-US" smtClean="0"/>
              <a:t>‹#›</a:t>
            </a:fld>
            <a:endParaRPr lang="en-US"/>
          </a:p>
        </p:txBody>
      </p:sp>
    </p:spTree>
    <p:extLst>
      <p:ext uri="{BB962C8B-B14F-4D97-AF65-F5344CB8AC3E}">
        <p14:creationId xmlns:p14="http://schemas.microsoft.com/office/powerpoint/2010/main" val="3209652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86C988-1739-4F2E-BD42-34F3017AA0FB}" type="datetimeFigureOut">
              <a:rPr lang="en-US" smtClean="0"/>
              <a:t>10/8/2020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0DD9D-4302-4998-864C-89CEAD218558}" type="slidenum">
              <a:rPr lang="en-US" smtClean="0"/>
              <a:t>‹#›</a:t>
            </a:fld>
            <a:endParaRPr lang="en-US"/>
          </a:p>
        </p:txBody>
      </p:sp>
    </p:spTree>
    <p:extLst>
      <p:ext uri="{BB962C8B-B14F-4D97-AF65-F5344CB8AC3E}">
        <p14:creationId xmlns:p14="http://schemas.microsoft.com/office/powerpoint/2010/main" val="3095220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86C988-1739-4F2E-BD42-34F3017AA0FB}" type="datetimeFigureOut">
              <a:rPr lang="en-US" smtClean="0"/>
              <a:t>10/8/2020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E0DD9D-4302-4998-864C-89CEAD218558}" type="slidenum">
              <a:rPr lang="en-US" smtClean="0"/>
              <a:t>‹#›</a:t>
            </a:fld>
            <a:endParaRPr lang="en-US"/>
          </a:p>
        </p:txBody>
      </p:sp>
    </p:spTree>
    <p:extLst>
      <p:ext uri="{BB962C8B-B14F-4D97-AF65-F5344CB8AC3E}">
        <p14:creationId xmlns:p14="http://schemas.microsoft.com/office/powerpoint/2010/main" val="1292702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 id="214748366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ylerc@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hyperlink" Target="mailto:ratella@microsoft.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10.xml"/><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12.xml"/><Relationship Id="rId13" Type="http://schemas.openxmlformats.org/officeDocument/2006/relationships/image" Target="../media/image19.png"/><Relationship Id="rId3" Type="http://schemas.openxmlformats.org/officeDocument/2006/relationships/diagramData" Target="../diagrams/data11.xml"/><Relationship Id="rId7" Type="http://schemas.microsoft.com/office/2007/relationships/diagramDrawing" Target="../diagrams/drawing11.xml"/><Relationship Id="rId12" Type="http://schemas.microsoft.com/office/2007/relationships/diagramDrawing" Target="../diagrams/drawing12.xml"/><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diagramColors" Target="../diagrams/colors11.xml"/><Relationship Id="rId11" Type="http://schemas.openxmlformats.org/officeDocument/2006/relationships/diagramColors" Target="../diagrams/colors12.xml"/><Relationship Id="rId5" Type="http://schemas.openxmlformats.org/officeDocument/2006/relationships/diagramQuickStyle" Target="../diagrams/quickStyle11.xml"/><Relationship Id="rId10" Type="http://schemas.openxmlformats.org/officeDocument/2006/relationships/diagramQuickStyle" Target="../diagrams/quickStyle12.xml"/><Relationship Id="rId4" Type="http://schemas.openxmlformats.org/officeDocument/2006/relationships/diagramLayout" Target="../diagrams/layout11.xml"/><Relationship Id="rId9" Type="http://schemas.openxmlformats.org/officeDocument/2006/relationships/diagramLayout" Target="../diagrams/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hyperlink" Target="https://docs.microsoft.com/en-us/azure/event-hubs/event-hubs-feature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image" Target="../media/image6.png"/><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hyperlink" Target="http://www.convertcsv.com/csv-to-json.htm" TargetMode="External"/><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azure.microsoft.com/en-us/services/data-lake-store/" TargetMode="External"/><Relationship Id="rId7"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hyperlink" Target="https://azure.microsoft.com/en-us/services/hdinsight/" TargetMode="External"/><Relationship Id="rId4" Type="http://schemas.openxmlformats.org/officeDocument/2006/relationships/hyperlink" Target="https://azure.microsoft.com/en-us/services/sql-data-warehouse/" TargetMode="External"/><Relationship Id="rId9" Type="http://schemas.openxmlformats.org/officeDocument/2006/relationships/image" Target="../media/image7.emf"/></Relationships>
</file>

<file path=ppt/slides/_rels/slide4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43.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42.png"/><Relationship Id="rId2" Type="http://schemas.openxmlformats.org/officeDocument/2006/relationships/tags" Target="../tags/tag2.xml"/><Relationship Id="rId16" Type="http://schemas.openxmlformats.org/officeDocument/2006/relationships/image" Target="../media/image46.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41.png"/><Relationship Id="rId5" Type="http://schemas.openxmlformats.org/officeDocument/2006/relationships/tags" Target="../tags/tag5.xml"/><Relationship Id="rId15" Type="http://schemas.openxmlformats.org/officeDocument/2006/relationships/image" Target="../media/image45.png"/><Relationship Id="rId10" Type="http://schemas.openxmlformats.org/officeDocument/2006/relationships/notesSlide" Target="../notesSlides/notesSlide43.xml"/><Relationship Id="rId4" Type="http://schemas.openxmlformats.org/officeDocument/2006/relationships/tags" Target="../tags/tag4.xml"/><Relationship Id="rId9" Type="http://schemas.openxmlformats.org/officeDocument/2006/relationships/slideLayout" Target="../slideLayouts/slideLayout15.xml"/><Relationship Id="rId1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em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azure/machine-learning/concept-compute-target"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hyperlink" Target="https://azure.microsoft.com/en-us/services/machine-learning/#documentation" TargetMode="External"/><Relationship Id="rId4" Type="http://schemas.openxmlformats.org/officeDocument/2006/relationships/hyperlink" Target="https://studio.azureml.ne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339" y="324544"/>
            <a:ext cx="6939510" cy="875289"/>
          </a:xfrm>
        </p:spPr>
        <p:txBody>
          <a:bodyPr>
            <a:noAutofit/>
          </a:bodyPr>
          <a:lstStyle/>
          <a:p>
            <a:r>
              <a:rPr lang="en-US" sz="6000" dirty="0">
                <a:latin typeface="Segoe UI Light" panose="020B0502040204020203" pitchFamily="34" charset="0"/>
                <a:cs typeface="Segoe UI Light" panose="020B0502040204020203" pitchFamily="34" charset="0"/>
              </a:rPr>
              <a:t>Azure AI / IoT</a:t>
            </a:r>
            <a:br>
              <a:rPr lang="en-US" sz="6000" dirty="0">
                <a:latin typeface="Segoe UI Light" panose="020B0502040204020203" pitchFamily="34" charset="0"/>
                <a:cs typeface="Segoe UI Light" panose="020B0502040204020203" pitchFamily="34" charset="0"/>
              </a:rPr>
            </a:br>
            <a:r>
              <a:rPr lang="en-US" sz="6000" dirty="0">
                <a:latin typeface="Segoe UI Light" panose="020B0502040204020203" pitchFamily="34" charset="0"/>
                <a:cs typeface="Segoe UI Light" panose="020B0502040204020203" pitchFamily="34" charset="0"/>
              </a:rPr>
              <a:t>Hands-On Lab</a:t>
            </a:r>
            <a:br>
              <a:rPr lang="en-US" sz="5400" dirty="0">
                <a:latin typeface="Segoe UI Light" panose="020B0502040204020203" pitchFamily="34" charset="0"/>
                <a:cs typeface="Segoe UI Light" panose="020B0502040204020203" pitchFamily="34" charset="0"/>
              </a:rPr>
            </a:br>
            <a:r>
              <a:rPr lang="en-US" sz="3600" i="1" dirty="0">
                <a:latin typeface="Segoe UI Light" panose="020B0502040204020203" pitchFamily="34" charset="0"/>
                <a:cs typeface="Segoe UI Light" panose="020B0502040204020203" pitchFamily="34" charset="0"/>
              </a:rPr>
              <a:t>Last Updated - Oct, 2020</a:t>
            </a:r>
          </a:p>
        </p:txBody>
      </p:sp>
      <p:sp>
        <p:nvSpPr>
          <p:cNvPr id="3" name="Text Placeholder 2"/>
          <p:cNvSpPr>
            <a:spLocks noGrp="1"/>
          </p:cNvSpPr>
          <p:nvPr>
            <p:ph type="body" sz="quarter" idx="14"/>
          </p:nvPr>
        </p:nvSpPr>
        <p:spPr>
          <a:xfrm>
            <a:off x="331781" y="4209360"/>
            <a:ext cx="6276530" cy="1676806"/>
          </a:xfrm>
        </p:spPr>
        <p:txBody>
          <a:bodyPr/>
          <a:lstStyle/>
          <a:p>
            <a:pPr>
              <a:lnSpc>
                <a:spcPct val="100000"/>
              </a:lnSpc>
            </a:pPr>
            <a:r>
              <a:rPr lang="en-US" dirty="0"/>
              <a:t>Tyler Chessman &amp; Ravi Tella</a:t>
            </a:r>
          </a:p>
          <a:p>
            <a:pPr>
              <a:lnSpc>
                <a:spcPct val="100000"/>
              </a:lnSpc>
            </a:pPr>
            <a:r>
              <a:rPr lang="en-US" dirty="0"/>
              <a:t>(</a:t>
            </a:r>
            <a:r>
              <a:rPr lang="en-US" dirty="0">
                <a:hlinkClick r:id="rId3"/>
              </a:rPr>
              <a:t>tylerc@microsoft.com</a:t>
            </a:r>
            <a:r>
              <a:rPr lang="en-US" dirty="0"/>
              <a:t>) </a:t>
            </a:r>
          </a:p>
          <a:p>
            <a:pPr>
              <a:lnSpc>
                <a:spcPct val="100000"/>
              </a:lnSpc>
            </a:pPr>
            <a:r>
              <a:rPr lang="en-US" dirty="0"/>
              <a:t>(</a:t>
            </a:r>
            <a:r>
              <a:rPr lang="en-US" dirty="0">
                <a:hlinkClick r:id="rId4"/>
              </a:rPr>
              <a:t>ratella@microsoft.com</a:t>
            </a:r>
            <a:r>
              <a:rPr lang="en-US" dirty="0"/>
              <a:t>) </a:t>
            </a:r>
          </a:p>
        </p:txBody>
      </p:sp>
    </p:spTree>
    <p:extLst>
      <p:ext uri="{BB962C8B-B14F-4D97-AF65-F5344CB8AC3E}">
        <p14:creationId xmlns:p14="http://schemas.microsoft.com/office/powerpoint/2010/main" val="294959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5"/>
          <p:cNvSpPr txBox="1">
            <a:spLocks/>
          </p:cNvSpPr>
          <p:nvPr/>
        </p:nvSpPr>
        <p:spPr>
          <a:xfrm>
            <a:off x="281734" y="1715120"/>
            <a:ext cx="6092871" cy="3246815"/>
          </a:xfrm>
          <a:prstGeom prst="rect">
            <a:avLst/>
          </a:prstGeom>
        </p:spPr>
        <p:txBody>
          <a:bodyPr/>
          <a:lst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7" dirty="0"/>
              <a:t>Available in the Azure Gallery</a:t>
            </a:r>
          </a:p>
          <a:p>
            <a:r>
              <a:rPr lang="en-US" sz="3137" dirty="0"/>
              <a:t>Built by Microsoft Data Scientists</a:t>
            </a:r>
          </a:p>
          <a:p>
            <a:r>
              <a:rPr lang="en-US" sz="3137" dirty="0"/>
              <a:t>“…focuses on the techniques used to predict when an in-service machine will fail, so that maintenance can be planned in advance.</a:t>
            </a:r>
          </a:p>
        </p:txBody>
      </p:sp>
      <p:pic>
        <p:nvPicPr>
          <p:cNvPr id="6" name="Picture 5"/>
          <p:cNvPicPr>
            <a:picLocks noChangeAspect="1"/>
          </p:cNvPicPr>
          <p:nvPr/>
        </p:nvPicPr>
        <p:blipFill>
          <a:blip r:embed="rId3"/>
          <a:stretch>
            <a:fillRect/>
          </a:stretch>
        </p:blipFill>
        <p:spPr>
          <a:xfrm>
            <a:off x="6362112" y="1214636"/>
            <a:ext cx="5560339" cy="3143621"/>
          </a:xfrm>
          <a:prstGeom prst="rect">
            <a:avLst/>
          </a:prstGeom>
        </p:spPr>
      </p:pic>
      <p:pic>
        <p:nvPicPr>
          <p:cNvPr id="7" name="Picture 6"/>
          <p:cNvPicPr>
            <a:picLocks noChangeAspect="1"/>
          </p:cNvPicPr>
          <p:nvPr/>
        </p:nvPicPr>
        <p:blipFill>
          <a:blip r:embed="rId4"/>
          <a:stretch>
            <a:fillRect/>
          </a:stretch>
        </p:blipFill>
        <p:spPr>
          <a:xfrm>
            <a:off x="7305225" y="4002141"/>
            <a:ext cx="5341212" cy="3793550"/>
          </a:xfrm>
          <a:prstGeom prst="rect">
            <a:avLst/>
          </a:prstGeom>
        </p:spPr>
      </p:pic>
      <p:sp>
        <p:nvSpPr>
          <p:cNvPr id="12" name="Text Placeholder 5"/>
          <p:cNvSpPr txBox="1">
            <a:spLocks/>
          </p:cNvSpPr>
          <p:nvPr/>
        </p:nvSpPr>
        <p:spPr>
          <a:xfrm>
            <a:off x="281734" y="4975645"/>
            <a:ext cx="6932352" cy="1881870"/>
          </a:xfrm>
          <a:prstGeom prst="rect">
            <a:avLst/>
          </a:prstGeom>
        </p:spPr>
        <p:txBody>
          <a:bodyPr/>
          <a:lst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7" dirty="0"/>
              <a:t>Includes a collection of pre-configured ml modules, and custom R scripts, to enable end-to-end solution from data processing to deployment</a:t>
            </a:r>
            <a:r>
              <a:rPr lang="en-US" sz="3330" dirty="0"/>
              <a:t> </a:t>
            </a:r>
          </a:p>
        </p:txBody>
      </p:sp>
      <p:sp>
        <p:nvSpPr>
          <p:cNvPr id="8" name="Title 1"/>
          <p:cNvSpPr txBox="1">
            <a:spLocks/>
          </p:cNvSpPr>
          <p:nvPr/>
        </p:nvSpPr>
        <p:spPr>
          <a:xfrm>
            <a:off x="274320" y="292082"/>
            <a:ext cx="11887200" cy="946413"/>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The Predictive Maintenance Template</a:t>
            </a:r>
            <a:br>
              <a:rPr lang="en-US" dirty="0"/>
            </a:br>
            <a:r>
              <a:rPr lang="en-US" sz="3600" dirty="0"/>
              <a:t>Azure Machine Learning (ML)</a:t>
            </a:r>
            <a:endParaRPr lang="en-US" sz="2000" dirty="0"/>
          </a:p>
        </p:txBody>
      </p:sp>
    </p:spTree>
    <p:extLst>
      <p:ext uri="{BB962C8B-B14F-4D97-AF65-F5344CB8AC3E}">
        <p14:creationId xmlns:p14="http://schemas.microsoft.com/office/powerpoint/2010/main" val="2166803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5"/>
          <p:cNvSpPr txBox="1">
            <a:spLocks/>
          </p:cNvSpPr>
          <p:nvPr/>
        </p:nvSpPr>
        <p:spPr>
          <a:xfrm>
            <a:off x="269241" y="1670298"/>
            <a:ext cx="11655840" cy="5138932"/>
          </a:xfrm>
          <a:prstGeom prst="rect">
            <a:avLst/>
          </a:prstGeom>
        </p:spPr>
        <p:txBody>
          <a:bodyPr/>
          <a:lst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7" dirty="0"/>
              <a:t>Define Objective</a:t>
            </a:r>
          </a:p>
          <a:p>
            <a:r>
              <a:rPr lang="en-US" sz="3137" dirty="0"/>
              <a:t>Collect &amp; Prepare Data</a:t>
            </a:r>
          </a:p>
          <a:p>
            <a:pPr lvl="1"/>
            <a:r>
              <a:rPr lang="en-US" sz="1961" dirty="0"/>
              <a:t>Normalizing features &amp; feature selection</a:t>
            </a:r>
          </a:p>
          <a:p>
            <a:pPr lvl="1"/>
            <a:r>
              <a:rPr lang="en-US" sz="1961" dirty="0"/>
              <a:t>Splitting</a:t>
            </a:r>
          </a:p>
          <a:p>
            <a:r>
              <a:rPr lang="en-US" sz="3137" dirty="0"/>
              <a:t>Train Model</a:t>
            </a:r>
          </a:p>
          <a:p>
            <a:pPr lvl="1"/>
            <a:r>
              <a:rPr lang="en-US" sz="1961" dirty="0"/>
              <a:t>Algorithm selection</a:t>
            </a:r>
          </a:p>
          <a:p>
            <a:pPr lvl="1"/>
            <a:r>
              <a:rPr lang="en-US" sz="1961" dirty="0"/>
              <a:t>Parameter sweeping</a:t>
            </a:r>
          </a:p>
          <a:p>
            <a:r>
              <a:rPr lang="en-US" sz="3137" dirty="0"/>
              <a:t>Analyze Results</a:t>
            </a:r>
          </a:p>
          <a:p>
            <a:pPr lvl="1"/>
            <a:r>
              <a:rPr lang="en-US" sz="1961" dirty="0"/>
              <a:t>Scoring and evaluation</a:t>
            </a:r>
          </a:p>
          <a:p>
            <a:pPr lvl="1"/>
            <a:r>
              <a:rPr lang="en-US" sz="1961" dirty="0"/>
              <a:t>Iterating</a:t>
            </a:r>
          </a:p>
          <a:p>
            <a:r>
              <a:rPr lang="en-US" sz="3137" dirty="0"/>
              <a:t>Deploy</a:t>
            </a:r>
          </a:p>
        </p:txBody>
      </p:sp>
      <p:graphicFrame>
        <p:nvGraphicFramePr>
          <p:cNvPr id="4" name="Diagram 3"/>
          <p:cNvGraphicFramePr/>
          <p:nvPr/>
        </p:nvGraphicFramePr>
        <p:xfrm>
          <a:off x="6511102" y="1500755"/>
          <a:ext cx="5570334" cy="49863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nvGraphicFramePr>
        <p:xfrm>
          <a:off x="6059381" y="1074034"/>
          <a:ext cx="1548934" cy="153917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9" name="Group 8"/>
          <p:cNvGrpSpPr/>
          <p:nvPr/>
        </p:nvGrpSpPr>
        <p:grpSpPr>
          <a:xfrm>
            <a:off x="7479890" y="2294209"/>
            <a:ext cx="538844" cy="423606"/>
            <a:chOff x="1710797" y="3199811"/>
            <a:chExt cx="549649" cy="432100"/>
          </a:xfrm>
        </p:grpSpPr>
        <p:sp>
          <p:nvSpPr>
            <p:cNvPr id="10" name="Right Arrow 9"/>
            <p:cNvSpPr/>
            <p:nvPr/>
          </p:nvSpPr>
          <p:spPr>
            <a:xfrm rot="13500000">
              <a:off x="1769572" y="3141036"/>
              <a:ext cx="432100" cy="549649"/>
            </a:xfrm>
            <a:prstGeom prst="rightArrow">
              <a:avLst>
                <a:gd name="adj1" fmla="val 60000"/>
                <a:gd name="adj2" fmla="val 50000"/>
              </a:avLst>
            </a:prstGeom>
            <a:solidFill>
              <a:srgbClr val="00BCF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1" name="Right Arrow 4"/>
            <p:cNvSpPr/>
            <p:nvPr/>
          </p:nvSpPr>
          <p:spPr>
            <a:xfrm rot="24300000">
              <a:off x="1880218" y="3296797"/>
              <a:ext cx="302470" cy="3297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697189">
                <a:lnSpc>
                  <a:spcPct val="90000"/>
                </a:lnSpc>
                <a:spcBef>
                  <a:spcPct val="0"/>
                </a:spcBef>
                <a:spcAft>
                  <a:spcPct val="35000"/>
                </a:spcAft>
              </a:pPr>
              <a:endParaRPr lang="en-US" sz="1568"/>
            </a:p>
          </p:txBody>
        </p:sp>
      </p:grpSp>
      <p:sp>
        <p:nvSpPr>
          <p:cNvPr id="12" name="Title 1"/>
          <p:cNvSpPr txBox="1">
            <a:spLocks/>
          </p:cNvSpPr>
          <p:nvPr/>
        </p:nvSpPr>
        <p:spPr>
          <a:xfrm>
            <a:off x="274320" y="292082"/>
            <a:ext cx="11887200" cy="946413"/>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Machine Learning Flow</a:t>
            </a:r>
            <a:br>
              <a:rPr lang="en-US" dirty="0"/>
            </a:br>
            <a:r>
              <a:rPr lang="en-US" sz="3600" dirty="0"/>
              <a:t>Typical Lifecycle</a:t>
            </a:r>
            <a:endParaRPr lang="en-US" sz="2000" dirty="0"/>
          </a:p>
        </p:txBody>
      </p:sp>
    </p:spTree>
    <p:extLst>
      <p:ext uri="{BB962C8B-B14F-4D97-AF65-F5344CB8AC3E}">
        <p14:creationId xmlns:p14="http://schemas.microsoft.com/office/powerpoint/2010/main" val="4220075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5"/>
          <p:cNvSpPr txBox="1">
            <a:spLocks/>
          </p:cNvSpPr>
          <p:nvPr/>
        </p:nvSpPr>
        <p:spPr>
          <a:xfrm>
            <a:off x="269241" y="1740606"/>
            <a:ext cx="11655840" cy="5068624"/>
          </a:xfrm>
          <a:prstGeom prst="rect">
            <a:avLst/>
          </a:prstGeom>
        </p:spPr>
        <p:txBody>
          <a:bodyPr/>
          <a:lst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7" dirty="0"/>
              <a:t>Proactively predict when equipment may fail</a:t>
            </a:r>
            <a:endParaRPr lang="en-US" sz="294" dirty="0"/>
          </a:p>
          <a:p>
            <a:pPr lvl="1"/>
            <a:r>
              <a:rPr lang="en-US" sz="1961" dirty="0"/>
              <a:t>Remaining Useful Life (RUL) or Time to Failure (TTF)</a:t>
            </a:r>
          </a:p>
          <a:p>
            <a:pPr lvl="1"/>
            <a:r>
              <a:rPr lang="en-US" sz="1961" dirty="0"/>
              <a:t>Likelihood of failure within a certain time period (within w1 cycles)</a:t>
            </a:r>
          </a:p>
          <a:p>
            <a:pPr lvl="1"/>
            <a:r>
              <a:rPr lang="en-US" sz="1961" dirty="0"/>
              <a:t>Likelihood of failure within a set of windows (w0, w1, etc.)</a:t>
            </a:r>
          </a:p>
          <a:p>
            <a:pPr lvl="1"/>
            <a:endParaRPr lang="en-US" sz="1961" dirty="0"/>
          </a:p>
          <a:p>
            <a:r>
              <a:rPr lang="en-US" sz="3137" dirty="0"/>
              <a:t>Discussion – your particular use case(s)</a:t>
            </a:r>
          </a:p>
          <a:p>
            <a:pPr lvl="1"/>
            <a:r>
              <a:rPr lang="en-US" sz="1961" dirty="0"/>
              <a:t>Predictive Maintenance or other areas…</a:t>
            </a:r>
          </a:p>
          <a:p>
            <a:pPr lvl="1"/>
            <a:r>
              <a:rPr lang="en-US" sz="1961" dirty="0"/>
              <a:t>Segmentation (Clustering)</a:t>
            </a:r>
          </a:p>
          <a:p>
            <a:pPr lvl="1"/>
            <a:r>
              <a:rPr lang="en-US" sz="1961" dirty="0"/>
              <a:t>Classification/Prediction</a:t>
            </a:r>
          </a:p>
          <a:p>
            <a:pPr lvl="1"/>
            <a:r>
              <a:rPr lang="en-US" sz="1961" dirty="0"/>
              <a:t>Estimate/Forecast</a:t>
            </a:r>
          </a:p>
          <a:p>
            <a:pPr marL="335953" lvl="1" indent="0">
              <a:buNone/>
            </a:pPr>
            <a:endParaRPr lang="en-US" sz="1961" dirty="0"/>
          </a:p>
        </p:txBody>
      </p:sp>
      <p:graphicFrame>
        <p:nvGraphicFramePr>
          <p:cNvPr id="5" name="Diagram 4"/>
          <p:cNvGraphicFramePr/>
          <p:nvPr/>
        </p:nvGraphicFramePr>
        <p:xfrm>
          <a:off x="9145122" y="301734"/>
          <a:ext cx="3046879" cy="27533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nvGraphicFramePr>
        <p:xfrm>
          <a:off x="8954739" y="142257"/>
          <a:ext cx="847241" cy="84989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7" name="Group 6"/>
          <p:cNvGrpSpPr/>
          <p:nvPr/>
        </p:nvGrpSpPr>
        <p:grpSpPr>
          <a:xfrm>
            <a:off x="9715294" y="739727"/>
            <a:ext cx="294739" cy="233906"/>
            <a:chOff x="1710797" y="3199811"/>
            <a:chExt cx="549649" cy="432100"/>
          </a:xfrm>
        </p:grpSpPr>
        <p:sp>
          <p:nvSpPr>
            <p:cNvPr id="8" name="Right Arrow 7"/>
            <p:cNvSpPr/>
            <p:nvPr/>
          </p:nvSpPr>
          <p:spPr>
            <a:xfrm rot="13500000">
              <a:off x="1769572" y="3141036"/>
              <a:ext cx="432100" cy="549649"/>
            </a:xfrm>
            <a:prstGeom prst="rightArrow">
              <a:avLst>
                <a:gd name="adj1" fmla="val 60000"/>
                <a:gd name="adj2" fmla="val 50000"/>
              </a:avLst>
            </a:prstGeom>
            <a:solidFill>
              <a:srgbClr val="00BCF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9" name="Right Arrow 4"/>
            <p:cNvSpPr/>
            <p:nvPr/>
          </p:nvSpPr>
          <p:spPr>
            <a:xfrm rot="24300000">
              <a:off x="1880218" y="3296797"/>
              <a:ext cx="302470" cy="3297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697189">
                <a:lnSpc>
                  <a:spcPct val="90000"/>
                </a:lnSpc>
                <a:spcBef>
                  <a:spcPct val="0"/>
                </a:spcBef>
                <a:spcAft>
                  <a:spcPct val="35000"/>
                </a:spcAft>
              </a:pPr>
              <a:endParaRPr lang="en-US" sz="1568"/>
            </a:p>
          </p:txBody>
        </p:sp>
      </p:grpSp>
      <p:sp>
        <p:nvSpPr>
          <p:cNvPr id="10" name="Title 1"/>
          <p:cNvSpPr txBox="1">
            <a:spLocks/>
          </p:cNvSpPr>
          <p:nvPr/>
        </p:nvSpPr>
        <p:spPr>
          <a:xfrm>
            <a:off x="274320" y="292082"/>
            <a:ext cx="11887200" cy="946413"/>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Machine Learning Flow</a:t>
            </a:r>
            <a:br>
              <a:rPr lang="en-US" dirty="0"/>
            </a:br>
            <a:r>
              <a:rPr lang="en-US" sz="3600" dirty="0"/>
              <a:t>Define Objective</a:t>
            </a:r>
            <a:endParaRPr lang="en-US" sz="2000" dirty="0"/>
          </a:p>
        </p:txBody>
      </p:sp>
    </p:spTree>
    <p:extLst>
      <p:ext uri="{BB962C8B-B14F-4D97-AF65-F5344CB8AC3E}">
        <p14:creationId xmlns:p14="http://schemas.microsoft.com/office/powerpoint/2010/main" val="1587077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Diagram 4"/>
          <p:cNvGraphicFramePr/>
          <p:nvPr/>
        </p:nvGraphicFramePr>
        <p:xfrm>
          <a:off x="9145122" y="301734"/>
          <a:ext cx="3046879" cy="27533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 Placeholder 5"/>
          <p:cNvSpPr txBox="1">
            <a:spLocks/>
          </p:cNvSpPr>
          <p:nvPr/>
        </p:nvSpPr>
        <p:spPr>
          <a:xfrm>
            <a:off x="269241" y="1740606"/>
            <a:ext cx="11655840" cy="5068624"/>
          </a:xfrm>
          <a:prstGeom prst="rect">
            <a:avLst/>
          </a:prstGeom>
        </p:spPr>
        <p:txBody>
          <a:bodyPr/>
          <a:lst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7" dirty="0"/>
              <a:t>The datasets for this template</a:t>
            </a:r>
            <a:endParaRPr lang="en-US" sz="294" dirty="0"/>
          </a:p>
          <a:p>
            <a:pPr lvl="1"/>
            <a:r>
              <a:rPr lang="en-US" sz="1961" dirty="0"/>
              <a:t>Training data: engine run-to-failure data.</a:t>
            </a:r>
          </a:p>
          <a:p>
            <a:pPr lvl="1"/>
            <a:r>
              <a:rPr lang="en-US" sz="1961" dirty="0"/>
              <a:t>Testing data: engine operating data without failure events recorded.</a:t>
            </a:r>
          </a:p>
          <a:p>
            <a:pPr lvl="1"/>
            <a:r>
              <a:rPr lang="en-US" sz="1961" dirty="0"/>
              <a:t>Ground truth data: the true remaining cycles for each engine in the testing data.</a:t>
            </a:r>
          </a:p>
          <a:p>
            <a:r>
              <a:rPr lang="en-US" sz="3137" dirty="0"/>
              <a:t>More about the training data</a:t>
            </a:r>
          </a:p>
          <a:p>
            <a:pPr lvl="1"/>
            <a:r>
              <a:rPr lang="en-US" sz="1961" dirty="0"/>
              <a:t>train_FD001.txt,  http://azuremlsamples.azureml.net/templatedata/PM_train.txt</a:t>
            </a:r>
          </a:p>
          <a:p>
            <a:pPr lvl="1"/>
            <a:r>
              <a:rPr lang="en-US" sz="1961" dirty="0"/>
              <a:t>Contains 20631 records, for 100 engines (denoted by id).</a:t>
            </a:r>
          </a:p>
          <a:p>
            <a:pPr lvl="2"/>
            <a:r>
              <a:rPr lang="en-US" sz="1568" dirty="0"/>
              <a:t>Each engine contains 21 sensor recordings (s1-s21) across a varying number of time periods (cycle).  </a:t>
            </a:r>
          </a:p>
          <a:p>
            <a:pPr lvl="2"/>
            <a:r>
              <a:rPr lang="en-US" sz="1568" dirty="0"/>
              <a:t>The last cycle recorded is at the point of failure.  </a:t>
            </a:r>
          </a:p>
          <a:p>
            <a:pPr lvl="2"/>
            <a:r>
              <a:rPr lang="en-US" sz="1568" dirty="0"/>
              <a:t>Three setting columns (setting1-3) are also included - though setting3 is a constant value across all rows.</a:t>
            </a:r>
          </a:p>
        </p:txBody>
      </p:sp>
      <p:graphicFrame>
        <p:nvGraphicFramePr>
          <p:cNvPr id="6" name="Diagram 5"/>
          <p:cNvGraphicFramePr/>
          <p:nvPr/>
        </p:nvGraphicFramePr>
        <p:xfrm>
          <a:off x="8954739" y="142257"/>
          <a:ext cx="847241" cy="84989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7" name="Group 6"/>
          <p:cNvGrpSpPr/>
          <p:nvPr/>
        </p:nvGrpSpPr>
        <p:grpSpPr>
          <a:xfrm>
            <a:off x="9715294" y="739727"/>
            <a:ext cx="294739" cy="233906"/>
            <a:chOff x="1710797" y="3199811"/>
            <a:chExt cx="549649" cy="432100"/>
          </a:xfrm>
        </p:grpSpPr>
        <p:sp>
          <p:nvSpPr>
            <p:cNvPr id="8" name="Right Arrow 7"/>
            <p:cNvSpPr/>
            <p:nvPr/>
          </p:nvSpPr>
          <p:spPr>
            <a:xfrm rot="13500000">
              <a:off x="1769572" y="3141036"/>
              <a:ext cx="432100" cy="549649"/>
            </a:xfrm>
            <a:prstGeom prst="rightArrow">
              <a:avLst>
                <a:gd name="adj1" fmla="val 60000"/>
                <a:gd name="adj2" fmla="val 50000"/>
              </a:avLst>
            </a:prstGeom>
            <a:solidFill>
              <a:srgbClr val="00BCF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9" name="Right Arrow 4"/>
            <p:cNvSpPr/>
            <p:nvPr/>
          </p:nvSpPr>
          <p:spPr>
            <a:xfrm rot="24300000">
              <a:off x="1880218" y="3296797"/>
              <a:ext cx="302470" cy="3297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697189">
                <a:lnSpc>
                  <a:spcPct val="90000"/>
                </a:lnSpc>
                <a:spcBef>
                  <a:spcPct val="0"/>
                </a:spcBef>
                <a:spcAft>
                  <a:spcPct val="35000"/>
                </a:spcAft>
              </a:pPr>
              <a:endParaRPr lang="en-US" sz="1568"/>
            </a:p>
          </p:txBody>
        </p:sp>
      </p:grpSp>
      <p:sp>
        <p:nvSpPr>
          <p:cNvPr id="10" name="Title 1"/>
          <p:cNvSpPr txBox="1">
            <a:spLocks/>
          </p:cNvSpPr>
          <p:nvPr/>
        </p:nvSpPr>
        <p:spPr>
          <a:xfrm>
            <a:off x="274320" y="292082"/>
            <a:ext cx="11887200" cy="946413"/>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Machine Learning Flow</a:t>
            </a:r>
            <a:br>
              <a:rPr lang="en-US" dirty="0"/>
            </a:br>
            <a:r>
              <a:rPr lang="en-US" sz="3600" dirty="0"/>
              <a:t>Collect and Prepare Data</a:t>
            </a:r>
            <a:endParaRPr lang="en-US" sz="2000" dirty="0"/>
          </a:p>
        </p:txBody>
      </p:sp>
    </p:spTree>
    <p:extLst>
      <p:ext uri="{BB962C8B-B14F-4D97-AF65-F5344CB8AC3E}">
        <p14:creationId xmlns:p14="http://schemas.microsoft.com/office/powerpoint/2010/main" val="2467971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Diagram 4"/>
          <p:cNvGraphicFramePr/>
          <p:nvPr/>
        </p:nvGraphicFramePr>
        <p:xfrm>
          <a:off x="9145122" y="301734"/>
          <a:ext cx="3046879" cy="27533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 Placeholder 5"/>
          <p:cNvSpPr txBox="1">
            <a:spLocks/>
          </p:cNvSpPr>
          <p:nvPr/>
        </p:nvSpPr>
        <p:spPr>
          <a:xfrm>
            <a:off x="269241" y="1740606"/>
            <a:ext cx="11655840" cy="5068624"/>
          </a:xfrm>
          <a:prstGeom prst="rect">
            <a:avLst/>
          </a:prstGeom>
        </p:spPr>
        <p:txBody>
          <a:bodyPr/>
          <a:lst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7" dirty="0"/>
              <a:t>These templates focus on: </a:t>
            </a:r>
          </a:p>
          <a:p>
            <a:pPr lvl="1"/>
            <a:r>
              <a:rPr lang="en-US" sz="1961" dirty="0"/>
              <a:t>Regression - predicting a numeric (dependent) variable based on 1 or more independent variable</a:t>
            </a:r>
          </a:p>
          <a:p>
            <a:pPr lvl="1"/>
            <a:r>
              <a:rPr lang="en-US" sz="1961" dirty="0"/>
              <a:t>Binary classification – e.g., Yes/No, On/Off</a:t>
            </a:r>
          </a:p>
          <a:p>
            <a:pPr lvl="1"/>
            <a:r>
              <a:rPr lang="en-US" sz="1961" dirty="0"/>
              <a:t>Multi-class classification – e.g., Short, Medium, Tall</a:t>
            </a:r>
          </a:p>
          <a:p>
            <a:r>
              <a:rPr lang="en-US" sz="3137" dirty="0"/>
              <a:t>How do you know which algorithm to choose?</a:t>
            </a:r>
          </a:p>
          <a:p>
            <a:pPr lvl="1"/>
            <a:r>
              <a:rPr lang="en-US" sz="1765" dirty="0"/>
              <a:t>Reference – The Machine Learning Algorithm Cheat Sheet*</a:t>
            </a:r>
          </a:p>
          <a:p>
            <a:pPr lvl="1"/>
            <a:r>
              <a:rPr lang="en-US" sz="1765" dirty="0"/>
              <a:t>Different types of machine learning</a:t>
            </a:r>
          </a:p>
          <a:p>
            <a:pPr lvl="2"/>
            <a:r>
              <a:rPr lang="en-US" sz="1372" dirty="0"/>
              <a:t>Supervised – make predictions based on a set of examples</a:t>
            </a:r>
          </a:p>
          <a:p>
            <a:pPr lvl="2"/>
            <a:r>
              <a:rPr lang="en-US" sz="1372" dirty="0"/>
              <a:t>Unsupervised – data points have no labels associated with them; the goal is to organize the data</a:t>
            </a:r>
          </a:p>
          <a:p>
            <a:pPr lvl="2"/>
            <a:r>
              <a:rPr lang="en-US" sz="1372" dirty="0"/>
              <a:t>Reinforcement Learning - the algorithm gets to choose an action in response to each data point (currently not natively available in ML)</a:t>
            </a:r>
          </a:p>
          <a:p>
            <a:pPr lvl="1"/>
            <a:r>
              <a:rPr lang="en-US" sz="1765" dirty="0"/>
              <a:t>Considerations when choosing an algorithm</a:t>
            </a:r>
          </a:p>
          <a:p>
            <a:pPr lvl="2"/>
            <a:r>
              <a:rPr lang="en-US" sz="1372" dirty="0"/>
              <a:t>Accuracy</a:t>
            </a:r>
          </a:p>
          <a:p>
            <a:pPr lvl="2"/>
            <a:r>
              <a:rPr lang="en-US" sz="1372" dirty="0"/>
              <a:t>Training time</a:t>
            </a:r>
          </a:p>
          <a:p>
            <a:pPr lvl="2"/>
            <a:r>
              <a:rPr lang="en-US" sz="1372" dirty="0"/>
              <a:t>Linearity</a:t>
            </a:r>
          </a:p>
          <a:p>
            <a:pPr lvl="2"/>
            <a:r>
              <a:rPr lang="en-US" sz="1372" dirty="0"/>
              <a:t>Number of Parameter</a:t>
            </a:r>
          </a:p>
          <a:p>
            <a:pPr lvl="2"/>
            <a:r>
              <a:rPr lang="en-US" sz="1372" dirty="0"/>
              <a:t>Number of Features</a:t>
            </a:r>
          </a:p>
          <a:p>
            <a:pPr lvl="2"/>
            <a:endParaRPr lang="en-US" sz="1372" dirty="0"/>
          </a:p>
        </p:txBody>
      </p:sp>
      <p:graphicFrame>
        <p:nvGraphicFramePr>
          <p:cNvPr id="6" name="Diagram 5"/>
          <p:cNvGraphicFramePr/>
          <p:nvPr/>
        </p:nvGraphicFramePr>
        <p:xfrm>
          <a:off x="8954739" y="142257"/>
          <a:ext cx="847241" cy="84989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7" name="Group 6"/>
          <p:cNvGrpSpPr/>
          <p:nvPr/>
        </p:nvGrpSpPr>
        <p:grpSpPr>
          <a:xfrm>
            <a:off x="9715294" y="739727"/>
            <a:ext cx="294739" cy="233906"/>
            <a:chOff x="1710797" y="3199811"/>
            <a:chExt cx="549649" cy="432100"/>
          </a:xfrm>
        </p:grpSpPr>
        <p:sp>
          <p:nvSpPr>
            <p:cNvPr id="8" name="Right Arrow 7"/>
            <p:cNvSpPr/>
            <p:nvPr/>
          </p:nvSpPr>
          <p:spPr>
            <a:xfrm rot="13500000">
              <a:off x="1769572" y="3141036"/>
              <a:ext cx="432100" cy="549649"/>
            </a:xfrm>
            <a:prstGeom prst="rightArrow">
              <a:avLst>
                <a:gd name="adj1" fmla="val 60000"/>
                <a:gd name="adj2" fmla="val 50000"/>
              </a:avLst>
            </a:prstGeom>
            <a:solidFill>
              <a:srgbClr val="00BCF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9" name="Right Arrow 4"/>
            <p:cNvSpPr/>
            <p:nvPr/>
          </p:nvSpPr>
          <p:spPr>
            <a:xfrm rot="24300000">
              <a:off x="1880218" y="3296797"/>
              <a:ext cx="302470" cy="3297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697189">
                <a:lnSpc>
                  <a:spcPct val="90000"/>
                </a:lnSpc>
                <a:spcBef>
                  <a:spcPct val="0"/>
                </a:spcBef>
                <a:spcAft>
                  <a:spcPct val="35000"/>
                </a:spcAft>
              </a:pPr>
              <a:endParaRPr lang="en-US" sz="1568"/>
            </a:p>
          </p:txBody>
        </p:sp>
      </p:grpSp>
      <p:sp>
        <p:nvSpPr>
          <p:cNvPr id="4" name="Rectangle 3"/>
          <p:cNvSpPr/>
          <p:nvPr/>
        </p:nvSpPr>
        <p:spPr>
          <a:xfrm>
            <a:off x="269241" y="6447158"/>
            <a:ext cx="11744913" cy="362072"/>
          </a:xfrm>
          <a:prstGeom prst="rect">
            <a:avLst/>
          </a:prstGeom>
        </p:spPr>
        <p:txBody>
          <a:bodyPr wrap="square">
            <a:spAutoFit/>
          </a:bodyPr>
          <a:lstStyle/>
          <a:p>
            <a:r>
              <a:rPr lang="en-US" sz="1765" dirty="0"/>
              <a:t>*https://azure.microsoft.com/en-us/documentation/articles/machine-learning-algorithm-cheat-sheet/</a:t>
            </a:r>
          </a:p>
        </p:txBody>
      </p:sp>
      <p:sp>
        <p:nvSpPr>
          <p:cNvPr id="11" name="Title 1"/>
          <p:cNvSpPr txBox="1">
            <a:spLocks/>
          </p:cNvSpPr>
          <p:nvPr/>
        </p:nvSpPr>
        <p:spPr>
          <a:xfrm>
            <a:off x="274320" y="292082"/>
            <a:ext cx="11887200" cy="946413"/>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Machine Learning Flow</a:t>
            </a:r>
            <a:br>
              <a:rPr lang="en-US" dirty="0"/>
            </a:br>
            <a:r>
              <a:rPr lang="en-US" sz="3600" dirty="0"/>
              <a:t>Choosing the Right Model</a:t>
            </a:r>
            <a:endParaRPr lang="en-US" sz="2000" dirty="0"/>
          </a:p>
        </p:txBody>
      </p:sp>
    </p:spTree>
    <p:extLst>
      <p:ext uri="{BB962C8B-B14F-4D97-AF65-F5344CB8AC3E}">
        <p14:creationId xmlns:p14="http://schemas.microsoft.com/office/powerpoint/2010/main" val="29526590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9145122" y="301734"/>
          <a:ext cx="3046879" cy="27533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 Placeholder 5"/>
          <p:cNvSpPr txBox="1">
            <a:spLocks/>
          </p:cNvSpPr>
          <p:nvPr/>
        </p:nvSpPr>
        <p:spPr>
          <a:xfrm>
            <a:off x="269241" y="1740606"/>
            <a:ext cx="11655840" cy="5068624"/>
          </a:xfrm>
          <a:prstGeom prst="rect">
            <a:avLst/>
          </a:prstGeom>
        </p:spPr>
        <p:txBody>
          <a:bodyPr/>
          <a:lst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7" dirty="0"/>
              <a:t>Goal – predict time to failure i.e. remaining cycles</a:t>
            </a:r>
          </a:p>
          <a:p>
            <a:r>
              <a:rPr lang="en-US" sz="3137" dirty="0"/>
              <a:t>Train/Score 4 regression models</a:t>
            </a:r>
          </a:p>
          <a:p>
            <a:pPr lvl="1"/>
            <a:r>
              <a:rPr lang="en-US" sz="1571" dirty="0"/>
              <a:t>Decision Forest Regression </a:t>
            </a:r>
          </a:p>
          <a:p>
            <a:pPr lvl="2"/>
            <a:r>
              <a:rPr lang="en-US" sz="1179" dirty="0"/>
              <a:t>Decision Trees are non-parametric models that perform a sequence of simple tests for each instance, traversing a binary tree structure until a leaf node (decision) is reached.  This regression model consists of an ensemble (blended result) of decision trees</a:t>
            </a:r>
          </a:p>
          <a:p>
            <a:pPr lvl="1"/>
            <a:r>
              <a:rPr lang="en-US" sz="1571" dirty="0"/>
              <a:t>Boosted Decision Tree Regression</a:t>
            </a:r>
          </a:p>
          <a:p>
            <a:pPr lvl="2"/>
            <a:r>
              <a:rPr lang="en-US" sz="1179" dirty="0"/>
              <a:t>Creates an ensemble of regression trees using boosting – each tree is dependent on prior trees, and learns by filtering the residual of the trees that preceded it (tends to improve accuracy with some small risk of less coverage)</a:t>
            </a:r>
          </a:p>
          <a:p>
            <a:pPr lvl="1"/>
            <a:r>
              <a:rPr lang="en-US" sz="1571" dirty="0"/>
              <a:t>Poisson Regression</a:t>
            </a:r>
          </a:p>
          <a:p>
            <a:pPr lvl="2"/>
            <a:r>
              <a:rPr lang="en-US" sz="1179" dirty="0"/>
              <a:t>Valid for predicting numeric values – typically counts</a:t>
            </a:r>
          </a:p>
          <a:p>
            <a:pPr lvl="2"/>
            <a:r>
              <a:rPr lang="en-US" sz="1179" dirty="0"/>
              <a:t>Poisson distribution is a discrete probability distribution (limited number of possible observations)</a:t>
            </a:r>
          </a:p>
          <a:p>
            <a:pPr lvl="1"/>
            <a:r>
              <a:rPr lang="en-US" sz="1571" dirty="0"/>
              <a:t>Neural Network Regression</a:t>
            </a:r>
          </a:p>
          <a:p>
            <a:pPr lvl="2"/>
            <a:r>
              <a:rPr lang="en-US" sz="1176" dirty="0"/>
              <a:t>From the SQL Server Data Mining book…. Neural networks works by creating and training artificial neural paths (relationships between inputs and outputs) that are used as patterns for further predictions.</a:t>
            </a:r>
          </a:p>
          <a:p>
            <a:r>
              <a:rPr lang="en-US" sz="3134" dirty="0"/>
              <a:t>Filter-based feature selection</a:t>
            </a:r>
          </a:p>
          <a:p>
            <a:pPr lvl="1"/>
            <a:r>
              <a:rPr lang="en-US" sz="1568" dirty="0"/>
              <a:t>Pearson correlation to narrow independent variables (features)</a:t>
            </a:r>
          </a:p>
          <a:p>
            <a:r>
              <a:rPr lang="en-US" sz="3134" dirty="0"/>
              <a:t>All 4 models are scored – results are presented in a table</a:t>
            </a:r>
          </a:p>
        </p:txBody>
      </p:sp>
      <p:graphicFrame>
        <p:nvGraphicFramePr>
          <p:cNvPr id="6" name="Diagram 5"/>
          <p:cNvGraphicFramePr/>
          <p:nvPr/>
        </p:nvGraphicFramePr>
        <p:xfrm>
          <a:off x="8954739" y="142257"/>
          <a:ext cx="847241" cy="84989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7" name="Group 6"/>
          <p:cNvGrpSpPr/>
          <p:nvPr/>
        </p:nvGrpSpPr>
        <p:grpSpPr>
          <a:xfrm>
            <a:off x="9715294" y="739727"/>
            <a:ext cx="294739" cy="233906"/>
            <a:chOff x="1710797" y="3199811"/>
            <a:chExt cx="549649" cy="432100"/>
          </a:xfrm>
        </p:grpSpPr>
        <p:sp>
          <p:nvSpPr>
            <p:cNvPr id="8" name="Right Arrow 7"/>
            <p:cNvSpPr/>
            <p:nvPr/>
          </p:nvSpPr>
          <p:spPr>
            <a:xfrm rot="13500000">
              <a:off x="1769572" y="3141036"/>
              <a:ext cx="432100" cy="549649"/>
            </a:xfrm>
            <a:prstGeom prst="rightArrow">
              <a:avLst>
                <a:gd name="adj1" fmla="val 60000"/>
                <a:gd name="adj2" fmla="val 50000"/>
              </a:avLst>
            </a:prstGeom>
            <a:solidFill>
              <a:srgbClr val="00BCF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9" name="Right Arrow 4"/>
            <p:cNvSpPr/>
            <p:nvPr/>
          </p:nvSpPr>
          <p:spPr>
            <a:xfrm rot="24300000">
              <a:off x="1880218" y="3296797"/>
              <a:ext cx="302470" cy="3297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697189">
                <a:lnSpc>
                  <a:spcPct val="90000"/>
                </a:lnSpc>
                <a:spcBef>
                  <a:spcPct val="0"/>
                </a:spcBef>
                <a:spcAft>
                  <a:spcPct val="35000"/>
                </a:spcAft>
              </a:pPr>
              <a:endParaRPr lang="en-US" sz="1568"/>
            </a:p>
          </p:txBody>
        </p:sp>
      </p:grpSp>
      <p:sp>
        <p:nvSpPr>
          <p:cNvPr id="10" name="Title 1"/>
          <p:cNvSpPr txBox="1">
            <a:spLocks/>
          </p:cNvSpPr>
          <p:nvPr/>
        </p:nvSpPr>
        <p:spPr>
          <a:xfrm>
            <a:off x="274320" y="292082"/>
            <a:ext cx="11887200" cy="946413"/>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Machine Learning Flow</a:t>
            </a:r>
            <a:br>
              <a:rPr lang="en-US" dirty="0"/>
            </a:br>
            <a:r>
              <a:rPr lang="en-US" sz="3600" dirty="0"/>
              <a:t>Step 2a: Train &amp; Evaluate Regression Models</a:t>
            </a:r>
            <a:endParaRPr lang="en-US" sz="2000" dirty="0"/>
          </a:p>
        </p:txBody>
      </p:sp>
    </p:spTree>
    <p:extLst>
      <p:ext uri="{BB962C8B-B14F-4D97-AF65-F5344CB8AC3E}">
        <p14:creationId xmlns:p14="http://schemas.microsoft.com/office/powerpoint/2010/main" val="21823893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5"/>
          <p:cNvSpPr txBox="1">
            <a:spLocks/>
          </p:cNvSpPr>
          <p:nvPr/>
        </p:nvSpPr>
        <p:spPr>
          <a:xfrm>
            <a:off x="269241" y="1740606"/>
            <a:ext cx="11655840" cy="5068624"/>
          </a:xfrm>
          <a:prstGeom prst="rect">
            <a:avLst/>
          </a:prstGeom>
        </p:spPr>
        <p:txBody>
          <a:bodyPr/>
          <a:lst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7" dirty="0"/>
              <a:t>How should you evaluate a regression model?</a:t>
            </a:r>
          </a:p>
          <a:p>
            <a:pPr lvl="1"/>
            <a:r>
              <a:rPr lang="en-US" sz="1571" dirty="0"/>
              <a:t>Closest with going over (Price is Right)</a:t>
            </a:r>
          </a:p>
          <a:p>
            <a:pPr lvl="1"/>
            <a:r>
              <a:rPr lang="en-US" sz="1571" dirty="0"/>
              <a:t>Closest to actual (allow errors to cancel each other out)</a:t>
            </a:r>
          </a:p>
          <a:p>
            <a:pPr lvl="1"/>
            <a:r>
              <a:rPr lang="en-US" sz="1571" dirty="0"/>
              <a:t>Closest to actual (evaluate errors in terms of absolute value)</a:t>
            </a:r>
          </a:p>
          <a:p>
            <a:pPr lvl="1"/>
            <a:r>
              <a:rPr lang="en-US" sz="1571" dirty="0"/>
              <a:t>No prediction should fall outside of a certain threshold (e.g., 15% error)</a:t>
            </a:r>
          </a:p>
          <a:p>
            <a:r>
              <a:rPr lang="en-US" sz="3134" dirty="0"/>
              <a:t>Evaluate results in Azure ML*</a:t>
            </a:r>
          </a:p>
        </p:txBody>
      </p:sp>
      <p:graphicFrame>
        <p:nvGraphicFramePr>
          <p:cNvPr id="6" name="Diagram 5"/>
          <p:cNvGraphicFramePr/>
          <p:nvPr/>
        </p:nvGraphicFramePr>
        <p:xfrm>
          <a:off x="8954739" y="142257"/>
          <a:ext cx="847241" cy="8498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Group 6"/>
          <p:cNvGrpSpPr/>
          <p:nvPr/>
        </p:nvGrpSpPr>
        <p:grpSpPr>
          <a:xfrm>
            <a:off x="9715294" y="739727"/>
            <a:ext cx="294739" cy="233906"/>
            <a:chOff x="1710797" y="3199811"/>
            <a:chExt cx="549649" cy="432100"/>
          </a:xfrm>
        </p:grpSpPr>
        <p:sp>
          <p:nvSpPr>
            <p:cNvPr id="8" name="Right Arrow 7"/>
            <p:cNvSpPr/>
            <p:nvPr/>
          </p:nvSpPr>
          <p:spPr>
            <a:xfrm rot="13500000">
              <a:off x="1769572" y="3141036"/>
              <a:ext cx="432100" cy="549649"/>
            </a:xfrm>
            <a:prstGeom prst="rightArrow">
              <a:avLst>
                <a:gd name="adj1" fmla="val 60000"/>
                <a:gd name="adj2" fmla="val 50000"/>
              </a:avLst>
            </a:prstGeom>
            <a:solidFill>
              <a:srgbClr val="00BCF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9" name="Right Arrow 4"/>
            <p:cNvSpPr/>
            <p:nvPr/>
          </p:nvSpPr>
          <p:spPr>
            <a:xfrm rot="24300000">
              <a:off x="1880218" y="3296797"/>
              <a:ext cx="302470" cy="3297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697189">
                <a:lnSpc>
                  <a:spcPct val="90000"/>
                </a:lnSpc>
                <a:spcBef>
                  <a:spcPct val="0"/>
                </a:spcBef>
                <a:spcAft>
                  <a:spcPct val="35000"/>
                </a:spcAft>
              </a:pPr>
              <a:endParaRPr lang="en-US" sz="1568"/>
            </a:p>
          </p:txBody>
        </p:sp>
      </p:grpSp>
      <p:graphicFrame>
        <p:nvGraphicFramePr>
          <p:cNvPr id="5" name="Diagram 4"/>
          <p:cNvGraphicFramePr/>
          <p:nvPr/>
        </p:nvGraphicFramePr>
        <p:xfrm>
          <a:off x="9145122" y="301734"/>
          <a:ext cx="3046879" cy="275335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Rectangle 3"/>
          <p:cNvSpPr/>
          <p:nvPr/>
        </p:nvSpPr>
        <p:spPr>
          <a:xfrm>
            <a:off x="269241" y="6507503"/>
            <a:ext cx="11732306" cy="301727"/>
          </a:xfrm>
          <a:prstGeom prst="rect">
            <a:avLst/>
          </a:prstGeom>
        </p:spPr>
        <p:txBody>
          <a:bodyPr wrap="square">
            <a:spAutoFit/>
          </a:bodyPr>
          <a:lstStyle/>
          <a:p>
            <a:r>
              <a:rPr lang="en-US" sz="1372" dirty="0"/>
              <a:t>*Log Likelihood not available for all model; Compare Regression models - http://gallery.azureml.net/Experiment/f35e1ba8a0a34ccd9ce2dc0758de34cb</a:t>
            </a:r>
          </a:p>
        </p:txBody>
      </p:sp>
      <p:pic>
        <p:nvPicPr>
          <p:cNvPr id="10" name="Picture 9"/>
          <p:cNvPicPr>
            <a:picLocks noChangeAspect="1"/>
          </p:cNvPicPr>
          <p:nvPr/>
        </p:nvPicPr>
        <p:blipFill>
          <a:blip r:embed="rId13"/>
          <a:stretch>
            <a:fillRect/>
          </a:stretch>
        </p:blipFill>
        <p:spPr>
          <a:xfrm>
            <a:off x="741785" y="3823612"/>
            <a:ext cx="9421798" cy="2567884"/>
          </a:xfrm>
          <a:prstGeom prst="rect">
            <a:avLst/>
          </a:prstGeom>
          <a:ln>
            <a:solidFill>
              <a:schemeClr val="accent1"/>
            </a:solidFill>
          </a:ln>
        </p:spPr>
      </p:pic>
      <p:sp>
        <p:nvSpPr>
          <p:cNvPr id="12" name="Title 1"/>
          <p:cNvSpPr txBox="1">
            <a:spLocks/>
          </p:cNvSpPr>
          <p:nvPr/>
        </p:nvSpPr>
        <p:spPr>
          <a:xfrm>
            <a:off x="274320" y="292082"/>
            <a:ext cx="11887200" cy="946413"/>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Machine Learning Flow</a:t>
            </a:r>
            <a:br>
              <a:rPr lang="en-US" dirty="0"/>
            </a:br>
            <a:r>
              <a:rPr lang="en-US" sz="3600" dirty="0"/>
              <a:t>Step 2a: Train &amp; Evaluate Regression Models</a:t>
            </a:r>
            <a:endParaRPr lang="en-US" sz="2000" dirty="0"/>
          </a:p>
        </p:txBody>
      </p:sp>
    </p:spTree>
    <p:extLst>
      <p:ext uri="{BB962C8B-B14F-4D97-AF65-F5344CB8AC3E}">
        <p14:creationId xmlns:p14="http://schemas.microsoft.com/office/powerpoint/2010/main" val="19854016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2809413"/>
            <a:ext cx="9860673" cy="1484494"/>
          </a:xfrm>
        </p:spPr>
        <p:txBody>
          <a:bodyPr>
            <a:normAutofit/>
          </a:bodyPr>
          <a:lstStyle/>
          <a:p>
            <a:r>
              <a:rPr lang="en-US" sz="7200" dirty="0"/>
              <a:t>Hands-On</a:t>
            </a:r>
          </a:p>
        </p:txBody>
      </p:sp>
      <p:sp>
        <p:nvSpPr>
          <p:cNvPr id="4" name="Text Placeholder 2"/>
          <p:cNvSpPr txBox="1">
            <a:spLocks/>
          </p:cNvSpPr>
          <p:nvPr/>
        </p:nvSpPr>
        <p:spPr>
          <a:xfrm>
            <a:off x="372632" y="5374692"/>
            <a:ext cx="11265072" cy="1390081"/>
          </a:xfrm>
          <a:prstGeom prst="rect">
            <a:avLst/>
          </a:prstGeom>
        </p:spPr>
        <p:txBody>
          <a:bodyPr/>
          <a:lstStyle>
            <a:lvl1pPr marL="0" indent="0" algn="l" defTabSz="914400" rtl="0" eaLnBrk="1" latinLnBrk="0" hangingPunct="1">
              <a:spcBef>
                <a:spcPct val="20000"/>
              </a:spcBef>
              <a:buFont typeface="Arial" pitchFamily="34" charset="0"/>
              <a:buNone/>
              <a:defRPr sz="16600" kern="1200">
                <a:gradFill>
                  <a:gsLst>
                    <a:gs pos="2917">
                      <a:schemeClr val="bg1"/>
                    </a:gs>
                    <a:gs pos="100000">
                      <a:schemeClr val="bg1"/>
                    </a:gs>
                  </a:gsLst>
                  <a:lin ang="5400000" scaled="0"/>
                </a:gradFill>
                <a:latin typeface="+mj-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5294" dirty="0"/>
              <a:t>Lab 1 – Azure Machine Learning Studio</a:t>
            </a:r>
            <a:endParaRPr lang="en-US" sz="3921" dirty="0"/>
          </a:p>
        </p:txBody>
      </p:sp>
    </p:spTree>
    <p:extLst>
      <p:ext uri="{BB962C8B-B14F-4D97-AF65-F5344CB8AC3E}">
        <p14:creationId xmlns:p14="http://schemas.microsoft.com/office/powerpoint/2010/main" val="2920562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2809413"/>
            <a:ext cx="9860673" cy="1484494"/>
          </a:xfrm>
        </p:spPr>
        <p:txBody>
          <a:bodyPr>
            <a:normAutofit/>
          </a:bodyPr>
          <a:lstStyle/>
          <a:p>
            <a:r>
              <a:rPr lang="en-US" sz="7200" dirty="0"/>
              <a:t>Hands-On</a:t>
            </a:r>
          </a:p>
        </p:txBody>
      </p:sp>
      <p:sp>
        <p:nvSpPr>
          <p:cNvPr id="4" name="Text Placeholder 2"/>
          <p:cNvSpPr txBox="1">
            <a:spLocks/>
          </p:cNvSpPr>
          <p:nvPr/>
        </p:nvSpPr>
        <p:spPr>
          <a:xfrm>
            <a:off x="372632" y="5374692"/>
            <a:ext cx="11265072" cy="1390081"/>
          </a:xfrm>
          <a:prstGeom prst="rect">
            <a:avLst/>
          </a:prstGeom>
        </p:spPr>
        <p:txBody>
          <a:bodyPr/>
          <a:lstStyle>
            <a:lvl1pPr marL="0" indent="0" algn="l" defTabSz="914400" rtl="0" eaLnBrk="1" latinLnBrk="0" hangingPunct="1">
              <a:spcBef>
                <a:spcPct val="20000"/>
              </a:spcBef>
              <a:buFont typeface="Arial" pitchFamily="34" charset="0"/>
              <a:buNone/>
              <a:defRPr sz="16600" kern="1200">
                <a:gradFill>
                  <a:gsLst>
                    <a:gs pos="2917">
                      <a:schemeClr val="bg1"/>
                    </a:gs>
                    <a:gs pos="100000">
                      <a:schemeClr val="bg1"/>
                    </a:gs>
                  </a:gsLst>
                  <a:lin ang="5400000" scaled="0"/>
                </a:gradFill>
                <a:latin typeface="+mj-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5294" dirty="0"/>
              <a:t>Lab 2 – Evaluate Regression Metrics</a:t>
            </a:r>
          </a:p>
        </p:txBody>
      </p:sp>
      <p:sp>
        <p:nvSpPr>
          <p:cNvPr id="5" name="Text Placeholder 2">
            <a:extLst>
              <a:ext uri="{FF2B5EF4-FFF2-40B4-BE49-F238E27FC236}">
                <a16:creationId xmlns:a16="http://schemas.microsoft.com/office/drawing/2014/main" id="{BE5B7AD2-5EE3-46DA-AE2F-1C0213E028C4}"/>
              </a:ext>
            </a:extLst>
          </p:cNvPr>
          <p:cNvSpPr txBox="1">
            <a:spLocks/>
          </p:cNvSpPr>
          <p:nvPr/>
        </p:nvSpPr>
        <p:spPr>
          <a:xfrm>
            <a:off x="269239" y="1728628"/>
            <a:ext cx="9860673" cy="1014572"/>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6273" kern="1200">
                <a:gradFill>
                  <a:gsLst>
                    <a:gs pos="2917">
                      <a:schemeClr val="bg1"/>
                    </a:gs>
                    <a:gs pos="100000">
                      <a:schemeClr val="bg1"/>
                    </a:gs>
                  </a:gsLst>
                  <a:lin ang="5400000" scaled="0"/>
                </a:gra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7200" dirty="0"/>
              <a:t>Optional</a:t>
            </a:r>
          </a:p>
        </p:txBody>
      </p:sp>
    </p:spTree>
    <p:extLst>
      <p:ext uri="{BB962C8B-B14F-4D97-AF65-F5344CB8AC3E}">
        <p14:creationId xmlns:p14="http://schemas.microsoft.com/office/powerpoint/2010/main" val="3289232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2809413"/>
            <a:ext cx="9860673" cy="1484494"/>
          </a:xfrm>
        </p:spPr>
        <p:txBody>
          <a:bodyPr>
            <a:normAutofit/>
          </a:bodyPr>
          <a:lstStyle/>
          <a:p>
            <a:r>
              <a:rPr lang="en-US" sz="7200" dirty="0"/>
              <a:t>Hands-On</a:t>
            </a:r>
          </a:p>
        </p:txBody>
      </p:sp>
      <p:sp>
        <p:nvSpPr>
          <p:cNvPr id="4" name="Text Placeholder 2"/>
          <p:cNvSpPr txBox="1">
            <a:spLocks/>
          </p:cNvSpPr>
          <p:nvPr/>
        </p:nvSpPr>
        <p:spPr>
          <a:xfrm>
            <a:off x="372632" y="5374692"/>
            <a:ext cx="11265072" cy="1390081"/>
          </a:xfrm>
          <a:prstGeom prst="rect">
            <a:avLst/>
          </a:prstGeom>
        </p:spPr>
        <p:txBody>
          <a:bodyPr/>
          <a:lstStyle>
            <a:lvl1pPr marL="0" indent="0" algn="l" defTabSz="914400" rtl="0" eaLnBrk="1" latinLnBrk="0" hangingPunct="1">
              <a:spcBef>
                <a:spcPct val="20000"/>
              </a:spcBef>
              <a:buFont typeface="Arial" pitchFamily="34" charset="0"/>
              <a:buNone/>
              <a:defRPr sz="16600" kern="1200">
                <a:gradFill>
                  <a:gsLst>
                    <a:gs pos="2917">
                      <a:schemeClr val="bg1"/>
                    </a:gs>
                    <a:gs pos="100000">
                      <a:schemeClr val="bg1"/>
                    </a:gs>
                  </a:gsLst>
                  <a:lin ang="5400000" scaled="0"/>
                </a:gradFill>
                <a:latin typeface="+mj-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5294" dirty="0"/>
              <a:t>Lab 3 – Deploy Web Service</a:t>
            </a:r>
          </a:p>
        </p:txBody>
      </p:sp>
      <p:sp>
        <p:nvSpPr>
          <p:cNvPr id="5" name="Text Placeholder 2">
            <a:extLst>
              <a:ext uri="{FF2B5EF4-FFF2-40B4-BE49-F238E27FC236}">
                <a16:creationId xmlns:a16="http://schemas.microsoft.com/office/drawing/2014/main" id="{BE5B7AD2-5EE3-46DA-AE2F-1C0213E028C4}"/>
              </a:ext>
            </a:extLst>
          </p:cNvPr>
          <p:cNvSpPr txBox="1">
            <a:spLocks/>
          </p:cNvSpPr>
          <p:nvPr/>
        </p:nvSpPr>
        <p:spPr>
          <a:xfrm>
            <a:off x="269239" y="1728628"/>
            <a:ext cx="9860673" cy="1014572"/>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6273" kern="1200">
                <a:gradFill>
                  <a:gsLst>
                    <a:gs pos="2917">
                      <a:schemeClr val="bg1"/>
                    </a:gs>
                    <a:gs pos="100000">
                      <a:schemeClr val="bg1"/>
                    </a:gs>
                  </a:gsLst>
                  <a:lin ang="5400000" scaled="0"/>
                </a:gra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7200" dirty="0"/>
          </a:p>
        </p:txBody>
      </p:sp>
    </p:spTree>
    <p:extLst>
      <p:ext uri="{BB962C8B-B14F-4D97-AF65-F5344CB8AC3E}">
        <p14:creationId xmlns:p14="http://schemas.microsoft.com/office/powerpoint/2010/main" val="26081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5"/>
          <p:cNvSpPr txBox="1">
            <a:spLocks/>
          </p:cNvSpPr>
          <p:nvPr/>
        </p:nvSpPr>
        <p:spPr>
          <a:xfrm>
            <a:off x="269241" y="1670298"/>
            <a:ext cx="11798433" cy="5138932"/>
          </a:xfrm>
          <a:prstGeom prst="rect">
            <a:avLst/>
          </a:prstGeom>
        </p:spPr>
        <p:txBody>
          <a:bodyPr/>
          <a:lst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18" dirty="0">
                <a:solidFill>
                  <a:schemeClr val="tx1"/>
                </a:solidFill>
              </a:rPr>
              <a:t>Introduction to Azure AI &amp; IoT </a:t>
            </a:r>
          </a:p>
          <a:p>
            <a:r>
              <a:rPr lang="en-US" sz="3918" dirty="0"/>
              <a:t>Use Case Introduction - Predictive Maintenance </a:t>
            </a:r>
          </a:p>
          <a:p>
            <a:r>
              <a:rPr lang="en-US" sz="3918" dirty="0"/>
              <a:t>Hands-On Exercises</a:t>
            </a:r>
          </a:p>
          <a:p>
            <a:r>
              <a:rPr lang="en-US" sz="3918" dirty="0"/>
              <a:t>Wrap Up &amp; Next Steps</a:t>
            </a:r>
          </a:p>
        </p:txBody>
      </p:sp>
      <p:sp>
        <p:nvSpPr>
          <p:cNvPr id="4" name="Title 1"/>
          <p:cNvSpPr txBox="1">
            <a:spLocks/>
          </p:cNvSpPr>
          <p:nvPr/>
        </p:nvSpPr>
        <p:spPr>
          <a:xfrm>
            <a:off x="274639" y="295277"/>
            <a:ext cx="11889564" cy="9175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latin typeface="Segoe UI Light" panose="020B0502040204020203" pitchFamily="34" charset="0"/>
                <a:cs typeface="Segoe UI Light" panose="020B0502040204020203" pitchFamily="34" charset="0"/>
              </a:rPr>
              <a:t>AGENDA</a:t>
            </a:r>
          </a:p>
        </p:txBody>
      </p:sp>
    </p:spTree>
    <p:extLst>
      <p:ext uri="{BB962C8B-B14F-4D97-AF65-F5344CB8AC3E}">
        <p14:creationId xmlns:p14="http://schemas.microsoft.com/office/powerpoint/2010/main" val="25877099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4320" y="292082"/>
            <a:ext cx="11887200" cy="946413"/>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Reference Architecture</a:t>
            </a:r>
            <a:br>
              <a:rPr lang="en-US" dirty="0"/>
            </a:br>
            <a:r>
              <a:rPr lang="en-US" sz="3600" dirty="0"/>
              <a:t>Azure Event Hubs</a:t>
            </a:r>
            <a:endParaRPr lang="en-US" sz="2000" dirty="0"/>
          </a:p>
        </p:txBody>
      </p:sp>
      <p:pic>
        <p:nvPicPr>
          <p:cNvPr id="1026" name="Picture 2" descr="Event Hub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 y="1642079"/>
            <a:ext cx="4724400" cy="9448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vent Hub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990544"/>
            <a:ext cx="4770120" cy="29574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5"/>
          <a:stretch>
            <a:fillRect/>
          </a:stretch>
        </p:blipFill>
        <p:spPr>
          <a:xfrm>
            <a:off x="5699759" y="1600325"/>
            <a:ext cx="6059805" cy="4170188"/>
          </a:xfrm>
          <a:prstGeom prst="rect">
            <a:avLst/>
          </a:prstGeom>
        </p:spPr>
      </p:pic>
      <p:sp>
        <p:nvSpPr>
          <p:cNvPr id="15" name="Rectangle 14"/>
          <p:cNvSpPr/>
          <p:nvPr/>
        </p:nvSpPr>
        <p:spPr>
          <a:xfrm>
            <a:off x="274320" y="6132344"/>
            <a:ext cx="11673840" cy="646331"/>
          </a:xfrm>
          <a:prstGeom prst="rect">
            <a:avLst/>
          </a:prstGeom>
        </p:spPr>
        <p:txBody>
          <a:bodyPr wrap="square">
            <a:spAutoFit/>
          </a:bodyPr>
          <a:lstStyle/>
          <a:p>
            <a:r>
              <a:rPr lang="en-US" dirty="0"/>
              <a:t>“Azure Event Hubs is an event processing service that provides event and telemetry ingress to the cloud at massive scale” - https://azure.microsoft.com/en-us/documentation/articles/event-hubs-overview/</a:t>
            </a:r>
          </a:p>
        </p:txBody>
      </p:sp>
    </p:spTree>
    <p:extLst>
      <p:ext uri="{BB962C8B-B14F-4D97-AF65-F5344CB8AC3E}">
        <p14:creationId xmlns:p14="http://schemas.microsoft.com/office/powerpoint/2010/main" val="10219730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4320" y="292082"/>
            <a:ext cx="11887200" cy="946413"/>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Reference Architecture</a:t>
            </a:r>
            <a:br>
              <a:rPr lang="en-US" dirty="0"/>
            </a:br>
            <a:r>
              <a:rPr lang="en-US" sz="3600" dirty="0"/>
              <a:t>Azure Event Hubs</a:t>
            </a:r>
            <a:endParaRPr lang="en-US" sz="2000" dirty="0"/>
          </a:p>
        </p:txBody>
      </p:sp>
      <p:sp>
        <p:nvSpPr>
          <p:cNvPr id="15" name="Rectangle 14"/>
          <p:cNvSpPr/>
          <p:nvPr/>
        </p:nvSpPr>
        <p:spPr>
          <a:xfrm>
            <a:off x="274320" y="5826908"/>
            <a:ext cx="11673840" cy="923330"/>
          </a:xfrm>
          <a:prstGeom prst="rect">
            <a:avLst/>
          </a:prstGeom>
        </p:spPr>
        <p:txBody>
          <a:bodyPr wrap="square">
            <a:spAutoFit/>
          </a:bodyPr>
          <a:lstStyle/>
          <a:p>
            <a:r>
              <a:rPr lang="en-US" dirty="0"/>
              <a:t>“Azure Event Hubs is a big data streaming platform and event ingestion service. It can receive and process millions of events per second. Data sent to an event hub can be transformed and stored by using any real-time analytics provider or batching/storage adapters.” - https://azure.microsoft.com/en-us/documentation/articles/event-hubs-overview/</a:t>
            </a:r>
          </a:p>
        </p:txBody>
      </p:sp>
      <p:pic>
        <p:nvPicPr>
          <p:cNvPr id="5" name="Picture 4">
            <a:extLst>
              <a:ext uri="{FF2B5EF4-FFF2-40B4-BE49-F238E27FC236}">
                <a16:creationId xmlns:a16="http://schemas.microsoft.com/office/drawing/2014/main" id="{F308B8EF-B06A-40EC-8D32-351E22056C89}"/>
              </a:ext>
            </a:extLst>
          </p:cNvPr>
          <p:cNvPicPr>
            <a:picLocks noChangeAspect="1"/>
          </p:cNvPicPr>
          <p:nvPr/>
        </p:nvPicPr>
        <p:blipFill>
          <a:blip r:embed="rId3"/>
          <a:stretch>
            <a:fillRect/>
          </a:stretch>
        </p:blipFill>
        <p:spPr>
          <a:xfrm>
            <a:off x="6541216" y="1394088"/>
            <a:ext cx="5325959" cy="2405121"/>
          </a:xfrm>
          <a:prstGeom prst="rect">
            <a:avLst/>
          </a:prstGeom>
        </p:spPr>
      </p:pic>
      <p:sp>
        <p:nvSpPr>
          <p:cNvPr id="6" name="Rectangle 5">
            <a:extLst>
              <a:ext uri="{FF2B5EF4-FFF2-40B4-BE49-F238E27FC236}">
                <a16:creationId xmlns:a16="http://schemas.microsoft.com/office/drawing/2014/main" id="{64BD6086-4EB0-4EF5-9F57-ABEE07697DE0}"/>
              </a:ext>
            </a:extLst>
          </p:cNvPr>
          <p:cNvSpPr/>
          <p:nvPr/>
        </p:nvSpPr>
        <p:spPr>
          <a:xfrm>
            <a:off x="324825" y="1250363"/>
            <a:ext cx="6297375" cy="3139321"/>
          </a:xfrm>
          <a:prstGeom prst="rect">
            <a:avLst/>
          </a:prstGeom>
        </p:spPr>
        <p:txBody>
          <a:bodyPr wrap="square">
            <a:spAutoFit/>
          </a:bodyPr>
          <a:lstStyle/>
          <a:p>
            <a:r>
              <a:rPr lang="en-US" dirty="0">
                <a:solidFill>
                  <a:srgbClr val="171717"/>
                </a:solidFill>
                <a:latin typeface="Segoe UI" panose="020B0502040204020203" pitchFamily="34" charset="0"/>
              </a:rPr>
              <a:t>Event Hubs contains the following </a:t>
            </a:r>
            <a:r>
              <a:rPr lang="en-US" u="sng" dirty="0">
                <a:solidFill>
                  <a:srgbClr val="171717"/>
                </a:solidFill>
                <a:latin typeface="Segoe UI" panose="020B0502040204020203" pitchFamily="34" charset="0"/>
                <a:hlinkClick r:id="rId4"/>
              </a:rPr>
              <a:t>key components</a:t>
            </a:r>
            <a:r>
              <a:rPr lang="en-US" dirty="0">
                <a:solidFill>
                  <a:srgbClr val="171717"/>
                </a:solidFill>
                <a:latin typeface="Segoe UI" panose="020B0502040204020203" pitchFamily="34" charset="0"/>
              </a:rPr>
              <a:t>:</a:t>
            </a:r>
          </a:p>
          <a:p>
            <a:pPr>
              <a:buFont typeface="Arial" panose="020B0604020202020204" pitchFamily="34" charset="0"/>
              <a:buChar char="•"/>
            </a:pPr>
            <a:r>
              <a:rPr lang="en-US" b="1" dirty="0">
                <a:solidFill>
                  <a:srgbClr val="171717"/>
                </a:solidFill>
                <a:latin typeface="Segoe UI" panose="020B0502040204020203" pitchFamily="34" charset="0"/>
              </a:rPr>
              <a:t>Event producers</a:t>
            </a:r>
            <a:r>
              <a:rPr lang="en-US" dirty="0">
                <a:solidFill>
                  <a:srgbClr val="171717"/>
                </a:solidFill>
                <a:latin typeface="Segoe UI" panose="020B0502040204020203" pitchFamily="34" charset="0"/>
              </a:rPr>
              <a:t>: Any entity that sends data to an event hub. Event publishers can publish events using HTTPS or AMQP 1.0 or Apache Kafka (1.0 and above)</a:t>
            </a:r>
          </a:p>
          <a:p>
            <a:pPr>
              <a:buFont typeface="Arial" panose="020B0604020202020204" pitchFamily="34" charset="0"/>
              <a:buChar char="•"/>
            </a:pPr>
            <a:r>
              <a:rPr lang="en-US" b="1" dirty="0">
                <a:solidFill>
                  <a:srgbClr val="171717"/>
                </a:solidFill>
                <a:latin typeface="Segoe UI" panose="020B0502040204020203" pitchFamily="34" charset="0"/>
              </a:rPr>
              <a:t>Partitions</a:t>
            </a:r>
            <a:r>
              <a:rPr lang="en-US" dirty="0">
                <a:solidFill>
                  <a:srgbClr val="171717"/>
                </a:solidFill>
                <a:latin typeface="Segoe UI" panose="020B0502040204020203" pitchFamily="34" charset="0"/>
              </a:rPr>
              <a:t>: Each consumer only reads a specific subset, or partition, of the message stream.</a:t>
            </a:r>
          </a:p>
          <a:p>
            <a:pPr>
              <a:buFont typeface="Arial" panose="020B0604020202020204" pitchFamily="34" charset="0"/>
              <a:buChar char="•"/>
            </a:pPr>
            <a:r>
              <a:rPr lang="en-US" b="1" dirty="0">
                <a:solidFill>
                  <a:srgbClr val="171717"/>
                </a:solidFill>
                <a:latin typeface="Segoe UI" panose="020B0502040204020203" pitchFamily="34" charset="0"/>
              </a:rPr>
              <a:t>Consumer groups</a:t>
            </a:r>
            <a:r>
              <a:rPr lang="en-US" dirty="0">
                <a:solidFill>
                  <a:srgbClr val="171717"/>
                </a:solidFill>
                <a:latin typeface="Segoe UI" panose="020B0502040204020203" pitchFamily="34" charset="0"/>
              </a:rPr>
              <a:t>: A view (state, position, or offset) of an entire event hub. Consumer groups enable consuming applications to each have a separate view of the event stream. They read the stream independently at their own pace and with their own offsets.</a:t>
            </a:r>
          </a:p>
        </p:txBody>
      </p:sp>
      <p:sp>
        <p:nvSpPr>
          <p:cNvPr id="11" name="Rectangle 10">
            <a:extLst>
              <a:ext uri="{FF2B5EF4-FFF2-40B4-BE49-F238E27FC236}">
                <a16:creationId xmlns:a16="http://schemas.microsoft.com/office/drawing/2014/main" id="{C3905AD7-0409-40B6-9D5B-6C6887D246E5}"/>
              </a:ext>
            </a:extLst>
          </p:cNvPr>
          <p:cNvSpPr/>
          <p:nvPr/>
        </p:nvSpPr>
        <p:spPr>
          <a:xfrm>
            <a:off x="324825" y="4301536"/>
            <a:ext cx="11087674" cy="1200329"/>
          </a:xfrm>
          <a:prstGeom prst="rect">
            <a:avLst/>
          </a:prstGeom>
        </p:spPr>
        <p:txBody>
          <a:bodyPr wrap="square">
            <a:spAutoFit/>
          </a:bodyPr>
          <a:lstStyle/>
          <a:p>
            <a:pPr>
              <a:buFont typeface="Arial" panose="020B0604020202020204" pitchFamily="34" charset="0"/>
              <a:buChar char="•"/>
            </a:pPr>
            <a:r>
              <a:rPr lang="en-US" b="1" dirty="0">
                <a:solidFill>
                  <a:srgbClr val="171717"/>
                </a:solidFill>
                <a:latin typeface="Segoe UI" panose="020B0502040204020203" pitchFamily="34" charset="0"/>
              </a:rPr>
              <a:t>Throughput units</a:t>
            </a:r>
            <a:r>
              <a:rPr lang="en-US" dirty="0">
                <a:solidFill>
                  <a:srgbClr val="171717"/>
                </a:solidFill>
                <a:latin typeface="Segoe UI" panose="020B0502040204020203" pitchFamily="34" charset="0"/>
              </a:rPr>
              <a:t>: Pre-purchased units of capacity that control the throughput capacity of Event Hubs.</a:t>
            </a:r>
          </a:p>
          <a:p>
            <a:pPr>
              <a:buFont typeface="Arial" panose="020B0604020202020204" pitchFamily="34" charset="0"/>
              <a:buChar char="•"/>
            </a:pPr>
            <a:r>
              <a:rPr lang="en-US" b="1" dirty="0">
                <a:solidFill>
                  <a:srgbClr val="171717"/>
                </a:solidFill>
                <a:latin typeface="Segoe UI" panose="020B0502040204020203" pitchFamily="34" charset="0"/>
              </a:rPr>
              <a:t>Event receivers</a:t>
            </a:r>
            <a:r>
              <a:rPr lang="en-US" dirty="0">
                <a:solidFill>
                  <a:srgbClr val="171717"/>
                </a:solidFill>
                <a:latin typeface="Segoe UI" panose="020B0502040204020203" pitchFamily="34" charset="0"/>
              </a:rPr>
              <a:t>: Any entity that reads event data from an event hub. All Event Hubs consumers connect via the AMQP 1.0 session. The Event Hubs service delivers events through a session as they become available. All Kafka consumers connect via the Kafka protocol 1.0 and later.</a:t>
            </a:r>
            <a:endParaRPr lang="en-US" b="0" i="0" u="none" strike="noStrike" dirty="0">
              <a:solidFill>
                <a:srgbClr val="171717"/>
              </a:solidFill>
              <a:effectLst/>
              <a:latin typeface="Segoe UI" panose="020B0502040204020203" pitchFamily="34" charset="0"/>
            </a:endParaRPr>
          </a:p>
        </p:txBody>
      </p:sp>
    </p:spTree>
    <p:extLst>
      <p:ext uri="{BB962C8B-B14F-4D97-AF65-F5344CB8AC3E}">
        <p14:creationId xmlns:p14="http://schemas.microsoft.com/office/powerpoint/2010/main" val="10274321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14150" y="1400824"/>
            <a:ext cx="5822989" cy="4731519"/>
          </a:xfrm>
          <a:solidFill>
            <a:schemeClr val="bg1"/>
          </a:solidFill>
        </p:spPr>
        <p:txBody>
          <a:bodyPr>
            <a:normAutofit fontScale="85000" lnSpcReduction="20000"/>
          </a:bodyPr>
          <a:lstStyle/>
          <a:p>
            <a:r>
              <a:rPr lang="en-US" sz="2353" dirty="0"/>
              <a:t>Designed for IoT</a:t>
            </a:r>
          </a:p>
          <a:p>
            <a:pPr lvl="1"/>
            <a:r>
              <a:rPr lang="en-US" sz="1765" dirty="0"/>
              <a:t>Connect millions of devices</a:t>
            </a:r>
          </a:p>
          <a:p>
            <a:pPr lvl="1"/>
            <a:r>
              <a:rPr lang="en-US" sz="1765" dirty="0"/>
              <a:t>Per-device authentication</a:t>
            </a:r>
          </a:p>
          <a:p>
            <a:r>
              <a:rPr lang="en-US" sz="2353" dirty="0"/>
              <a:t>Security</a:t>
            </a:r>
          </a:p>
          <a:p>
            <a:pPr lvl="1"/>
            <a:r>
              <a:rPr lang="en-US" sz="1765" dirty="0"/>
              <a:t>X.509 via AMQPS/HTTPS</a:t>
            </a:r>
          </a:p>
          <a:p>
            <a:pPr lvl="1"/>
            <a:r>
              <a:rPr lang="en-US" sz="1765" dirty="0"/>
              <a:t>Use IoT Hub to enable secure bi-directional </a:t>
            </a:r>
            <a:r>
              <a:rPr lang="en-US" sz="1765" dirty="0" err="1"/>
              <a:t>comms</a:t>
            </a:r>
            <a:endParaRPr lang="en-US" sz="1765" dirty="0"/>
          </a:p>
          <a:p>
            <a:pPr lvl="1"/>
            <a:r>
              <a:rPr lang="en-US" sz="1765" dirty="0"/>
              <a:t>IP Filtering</a:t>
            </a:r>
          </a:p>
          <a:p>
            <a:r>
              <a:rPr lang="en-US" sz="2353" dirty="0"/>
              <a:t>Cloud-scale messaging</a:t>
            </a:r>
          </a:p>
          <a:p>
            <a:pPr lvl="1"/>
            <a:r>
              <a:rPr lang="en-US" sz="1765" dirty="0"/>
              <a:t>Device-to-cloud and Cloud-to-device</a:t>
            </a:r>
          </a:p>
          <a:p>
            <a:pPr lvl="1"/>
            <a:r>
              <a:rPr lang="en-US" sz="1765" dirty="0"/>
              <a:t>Durable messages (at least once semantics)</a:t>
            </a:r>
          </a:p>
          <a:p>
            <a:pPr lvl="1"/>
            <a:r>
              <a:rPr lang="en-US" sz="1765" dirty="0"/>
              <a:t>File upload support in portal</a:t>
            </a:r>
          </a:p>
          <a:p>
            <a:r>
              <a:rPr lang="en-US" sz="2353" dirty="0"/>
              <a:t>Cloud-facing </a:t>
            </a:r>
            <a:r>
              <a:rPr lang="en-US" sz="1961" dirty="0"/>
              <a:t>feedback</a:t>
            </a:r>
            <a:endParaRPr lang="en-US" sz="2353" dirty="0"/>
          </a:p>
          <a:p>
            <a:pPr lvl="1"/>
            <a:r>
              <a:rPr lang="en-US" sz="1765" dirty="0"/>
              <a:t>Delivery receipts, expired messages</a:t>
            </a:r>
          </a:p>
          <a:p>
            <a:pPr lvl="1"/>
            <a:r>
              <a:rPr lang="en-US" sz="1765" dirty="0"/>
              <a:t>Device communication errors</a:t>
            </a:r>
          </a:p>
          <a:p>
            <a:r>
              <a:rPr lang="en-US" sz="2165" dirty="0"/>
              <a:t>Multi-platform</a:t>
            </a:r>
          </a:p>
          <a:p>
            <a:pPr lvl="1"/>
            <a:r>
              <a:rPr lang="en-US" sz="1765" dirty="0"/>
              <a:t>Device SDKs (e.g. RTOS, Linux, Windows, iOS, Android)</a:t>
            </a:r>
          </a:p>
          <a:p>
            <a:pPr lvl="1"/>
            <a:r>
              <a:rPr lang="en-US" sz="1765" dirty="0"/>
              <a:t>Multi-platform Service SDK</a:t>
            </a:r>
          </a:p>
        </p:txBody>
      </p:sp>
      <p:sp>
        <p:nvSpPr>
          <p:cNvPr id="5" name="Title 1"/>
          <p:cNvSpPr txBox="1">
            <a:spLocks/>
          </p:cNvSpPr>
          <p:nvPr/>
        </p:nvSpPr>
        <p:spPr>
          <a:xfrm>
            <a:off x="274320" y="292082"/>
            <a:ext cx="11887200" cy="946413"/>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Reference Architecture</a:t>
            </a:r>
            <a:br>
              <a:rPr lang="en-US" dirty="0"/>
            </a:br>
            <a:r>
              <a:rPr lang="en-US" sz="3600" dirty="0"/>
              <a:t>Azure </a:t>
            </a:r>
            <a:r>
              <a:rPr lang="en-US" sz="3600" dirty="0" err="1"/>
              <a:t>Iot</a:t>
            </a:r>
            <a:r>
              <a:rPr lang="en-US" sz="3600" dirty="0"/>
              <a:t> Hub</a:t>
            </a:r>
            <a:endParaRPr lang="en-US" sz="2000" dirty="0"/>
          </a:p>
        </p:txBody>
      </p:sp>
      <p:sp>
        <p:nvSpPr>
          <p:cNvPr id="6" name="Rectangle 5"/>
          <p:cNvSpPr/>
          <p:nvPr/>
        </p:nvSpPr>
        <p:spPr>
          <a:xfrm>
            <a:off x="274320" y="6132344"/>
            <a:ext cx="11673840" cy="646331"/>
          </a:xfrm>
          <a:prstGeom prst="rect">
            <a:avLst/>
          </a:prstGeom>
        </p:spPr>
        <p:txBody>
          <a:bodyPr wrap="square">
            <a:spAutoFit/>
          </a:bodyPr>
          <a:lstStyle/>
          <a:p>
            <a:r>
              <a:rPr lang="en-US" dirty="0"/>
              <a:t>“Azure </a:t>
            </a:r>
            <a:r>
              <a:rPr lang="en-US" dirty="0" err="1"/>
              <a:t>Iot</a:t>
            </a:r>
            <a:r>
              <a:rPr lang="en-US" dirty="0"/>
              <a:t> Hub is a fully managed service that enables reliable and secure bidirectional communications between millions of </a:t>
            </a:r>
            <a:r>
              <a:rPr lang="en-US" dirty="0" err="1"/>
              <a:t>IoT</a:t>
            </a:r>
            <a:r>
              <a:rPr lang="en-US" dirty="0"/>
              <a:t> devices and a solution back end” - https://docs.microsoft.com/en-us/azure/iot-hub/iot-hub-what-is-iot-hub</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2775" y="1400822"/>
            <a:ext cx="6049148" cy="4203383"/>
          </a:xfrm>
          <a:prstGeom prst="rect">
            <a:avLst/>
          </a:prstGeom>
        </p:spPr>
      </p:pic>
    </p:spTree>
    <p:extLst>
      <p:ext uri="{BB962C8B-B14F-4D97-AF65-F5344CB8AC3E}">
        <p14:creationId xmlns:p14="http://schemas.microsoft.com/office/powerpoint/2010/main" val="156924262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4320" y="292082"/>
            <a:ext cx="11887200" cy="946413"/>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Azure Event Hubs / IOT Hubs</a:t>
            </a:r>
            <a:br>
              <a:rPr lang="en-US" dirty="0"/>
            </a:br>
            <a:r>
              <a:rPr lang="en-US" sz="2100" dirty="0"/>
              <a:t>docs.microsoft.com/</a:t>
            </a:r>
            <a:r>
              <a:rPr lang="en-US" sz="2100" dirty="0" err="1"/>
              <a:t>en</a:t>
            </a:r>
            <a:r>
              <a:rPr lang="en-US" sz="2100" dirty="0"/>
              <a:t>-us/azure/</a:t>
            </a:r>
            <a:r>
              <a:rPr lang="en-US" sz="2100" dirty="0" err="1"/>
              <a:t>iot</a:t>
            </a:r>
            <a:r>
              <a:rPr lang="en-US" sz="2100" dirty="0"/>
              <a:t>-hub/</a:t>
            </a:r>
            <a:r>
              <a:rPr lang="en-US" sz="2100" dirty="0" err="1"/>
              <a:t>iot</a:t>
            </a:r>
            <a:r>
              <a:rPr lang="en-US" sz="2100" dirty="0"/>
              <a:t>-hub-compare-event-hubs</a:t>
            </a:r>
            <a:endParaRPr lang="en-US" sz="1300" dirty="0"/>
          </a:p>
        </p:txBody>
      </p:sp>
      <p:pic>
        <p:nvPicPr>
          <p:cNvPr id="6" name="Picture 5"/>
          <p:cNvPicPr>
            <a:picLocks noChangeAspect="1"/>
          </p:cNvPicPr>
          <p:nvPr/>
        </p:nvPicPr>
        <p:blipFill>
          <a:blip r:embed="rId3"/>
          <a:stretch>
            <a:fillRect/>
          </a:stretch>
        </p:blipFill>
        <p:spPr>
          <a:xfrm>
            <a:off x="5029266" y="1347824"/>
            <a:ext cx="6669093" cy="5443700"/>
          </a:xfrm>
          <a:prstGeom prst="rect">
            <a:avLst/>
          </a:prstGeom>
        </p:spPr>
      </p:pic>
      <p:sp>
        <p:nvSpPr>
          <p:cNvPr id="8" name="Rectangle 7"/>
          <p:cNvSpPr/>
          <p:nvPr/>
        </p:nvSpPr>
        <p:spPr>
          <a:xfrm>
            <a:off x="274320" y="1403788"/>
            <a:ext cx="4556097" cy="4801314"/>
          </a:xfrm>
          <a:prstGeom prst="rect">
            <a:avLst/>
          </a:prstGeom>
        </p:spPr>
        <p:txBody>
          <a:bodyPr wrap="square">
            <a:spAutoFit/>
          </a:bodyPr>
          <a:lstStyle/>
          <a:p>
            <a:r>
              <a:rPr lang="en-US" dirty="0"/>
              <a:t>Like </a:t>
            </a:r>
            <a:r>
              <a:rPr lang="en-US" dirty="0" err="1"/>
              <a:t>IoT</a:t>
            </a:r>
            <a:r>
              <a:rPr lang="en-US" dirty="0"/>
              <a:t> Hub, Event Hubs is an event processing service for event/telemetry ingress to the cloud – at low latency and high reliability.</a:t>
            </a:r>
          </a:p>
          <a:p>
            <a:pPr marL="285750" indent="-285750">
              <a:buFont typeface="Arial" panose="020B0604020202020204" pitchFamily="34" charset="0"/>
              <a:buChar char="•"/>
            </a:pPr>
            <a:r>
              <a:rPr lang="en-US" dirty="0" err="1"/>
              <a:t>IoT</a:t>
            </a:r>
            <a:r>
              <a:rPr lang="en-US" dirty="0"/>
              <a:t> Hub provides a service that is designed for </a:t>
            </a:r>
            <a:r>
              <a:rPr lang="en-US" dirty="0" err="1"/>
              <a:t>IoT</a:t>
            </a:r>
            <a:r>
              <a:rPr lang="en-US" dirty="0"/>
              <a:t> device connectivity</a:t>
            </a:r>
          </a:p>
          <a:p>
            <a:pPr marL="285750" indent="-285750">
              <a:buFont typeface="Arial" panose="020B0604020202020204" pitchFamily="34" charset="0"/>
              <a:buChar char="•"/>
            </a:pPr>
            <a:r>
              <a:rPr lang="en-US" dirty="0"/>
              <a:t>Event Hubs is designed for event ingress at a massive scale, both in the context of inter-datacenter and intra-datacenter scenarios</a:t>
            </a:r>
          </a:p>
          <a:p>
            <a:pPr marL="285750" indent="-285750">
              <a:buFont typeface="Arial" panose="020B0604020202020204" pitchFamily="34" charset="0"/>
              <a:buChar char="•"/>
            </a:pPr>
            <a:r>
              <a:rPr lang="en-US" dirty="0"/>
              <a:t>It is not uncommon to use both </a:t>
            </a:r>
            <a:r>
              <a:rPr lang="en-US" dirty="0" err="1"/>
              <a:t>IoT</a:t>
            </a:r>
            <a:r>
              <a:rPr lang="en-US" dirty="0"/>
              <a:t> Hub and Event Hubs</a:t>
            </a:r>
          </a:p>
          <a:p>
            <a:pPr marL="742950" lvl="1" indent="-285750">
              <a:buFont typeface="Arial" panose="020B0604020202020204" pitchFamily="34" charset="0"/>
              <a:buChar char="•"/>
            </a:pPr>
            <a:r>
              <a:rPr lang="en-US" dirty="0" err="1"/>
              <a:t>IoT</a:t>
            </a:r>
            <a:r>
              <a:rPr lang="en-US" dirty="0"/>
              <a:t> Hub handles the device-to-cloud communication</a:t>
            </a:r>
          </a:p>
          <a:p>
            <a:pPr marL="742950" lvl="1" indent="-285750">
              <a:buFont typeface="Arial" panose="020B0604020202020204" pitchFamily="34" charset="0"/>
              <a:buChar char="•"/>
            </a:pPr>
            <a:r>
              <a:rPr lang="en-US" dirty="0"/>
              <a:t>Event Hubs handles later-stage event ingress into real-time processing engines..</a:t>
            </a:r>
          </a:p>
        </p:txBody>
      </p:sp>
    </p:spTree>
    <p:extLst>
      <p:ext uri="{BB962C8B-B14F-4D97-AF65-F5344CB8AC3E}">
        <p14:creationId xmlns:p14="http://schemas.microsoft.com/office/powerpoint/2010/main" val="35712586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4320" y="292082"/>
            <a:ext cx="11887200" cy="946413"/>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Azure Event Hubs</a:t>
            </a:r>
            <a:br>
              <a:rPr lang="en-US" dirty="0"/>
            </a:br>
            <a:r>
              <a:rPr lang="en-US" sz="3600" dirty="0"/>
              <a:t>The Basics</a:t>
            </a:r>
            <a:endParaRPr lang="en-US" sz="2000" dirty="0"/>
          </a:p>
        </p:txBody>
      </p:sp>
      <p:sp>
        <p:nvSpPr>
          <p:cNvPr id="8" name="Rectangle 7"/>
          <p:cNvSpPr/>
          <p:nvPr/>
        </p:nvSpPr>
        <p:spPr>
          <a:xfrm>
            <a:off x="274320" y="1403788"/>
            <a:ext cx="11661006" cy="5355312"/>
          </a:xfrm>
          <a:prstGeom prst="rect">
            <a:avLst/>
          </a:prstGeom>
        </p:spPr>
        <p:txBody>
          <a:bodyPr wrap="square">
            <a:spAutoFit/>
          </a:bodyPr>
          <a:lstStyle/>
          <a:p>
            <a:r>
              <a:rPr lang="en-US" dirty="0"/>
              <a:t>Configuration</a:t>
            </a:r>
          </a:p>
          <a:p>
            <a:pPr marL="285750" indent="-285750">
              <a:buFont typeface="Arial" panose="020B0604020202020204" pitchFamily="34" charset="0"/>
              <a:buChar char="•"/>
            </a:pPr>
            <a:r>
              <a:rPr lang="en-US" dirty="0"/>
              <a:t>Partitions – specified at creation (2-32, default 4), cannot be changed afterwards</a:t>
            </a:r>
          </a:p>
          <a:p>
            <a:pPr marL="742950" lvl="1" indent="-285750">
              <a:buFont typeface="Arial" panose="020B0604020202020204" pitchFamily="34" charset="0"/>
              <a:buChar char="•"/>
            </a:pPr>
            <a:r>
              <a:rPr lang="en-US" dirty="0"/>
              <a:t>a data organization mechanism … more related to the degree of downstream parallelism … than to throughput.</a:t>
            </a:r>
          </a:p>
          <a:p>
            <a:pPr marL="742950" lvl="1" indent="-285750">
              <a:buFont typeface="Arial" panose="020B0604020202020204" pitchFamily="34" charset="0"/>
              <a:buChar char="•"/>
            </a:pPr>
            <a:r>
              <a:rPr lang="en-US" dirty="0"/>
              <a:t>makes the choice of the # of partitions directly related to the number of concurrent readers you expect to have</a:t>
            </a:r>
          </a:p>
          <a:p>
            <a:pPr marL="285750" indent="-285750">
              <a:buFont typeface="Arial" panose="020B0604020202020204" pitchFamily="34" charset="0"/>
              <a:buChar char="•"/>
            </a:pPr>
            <a:r>
              <a:rPr lang="en-US" dirty="0"/>
              <a:t>Throughput Units (1-20) – configurable, each unit specifies:</a:t>
            </a:r>
          </a:p>
          <a:p>
            <a:pPr marL="742950" lvl="1" indent="-285750">
              <a:buFont typeface="Arial" panose="020B0604020202020204" pitchFamily="34" charset="0"/>
              <a:buChar char="•"/>
            </a:pPr>
            <a:r>
              <a:rPr lang="en-US" dirty="0"/>
              <a:t>Data Ingress (1MB per second)</a:t>
            </a:r>
          </a:p>
          <a:p>
            <a:pPr marL="742950" lvl="1" indent="-285750">
              <a:buFont typeface="Arial" panose="020B0604020202020204" pitchFamily="34" charset="0"/>
              <a:buChar char="•"/>
            </a:pPr>
            <a:r>
              <a:rPr lang="en-US" dirty="0"/>
              <a:t>Data Egress (2 MB per second)</a:t>
            </a:r>
          </a:p>
          <a:p>
            <a:pPr marL="742950" lvl="1" indent="-285750">
              <a:buFont typeface="Arial" panose="020B0604020202020204" pitchFamily="34" charset="0"/>
              <a:buChar char="•"/>
            </a:pPr>
            <a:r>
              <a:rPr lang="en-US" dirty="0"/>
              <a:t>Event Storage (84 GB)</a:t>
            </a:r>
          </a:p>
          <a:p>
            <a:pPr marL="285750" indent="-285750">
              <a:buFont typeface="Arial" panose="020B0604020202020204" pitchFamily="34" charset="0"/>
              <a:buChar char="•"/>
            </a:pPr>
            <a:r>
              <a:rPr lang="en-US" dirty="0"/>
              <a:t>Consumer Groups - a view (state, position, or offset) of an entire Event hub; configurable</a:t>
            </a:r>
          </a:p>
          <a:p>
            <a:pPr marL="742950" lvl="1" indent="-285750">
              <a:buFont typeface="Arial" panose="020B0604020202020204" pitchFamily="34" charset="0"/>
              <a:buChar char="•"/>
            </a:pPr>
            <a:r>
              <a:rPr lang="en-US" dirty="0"/>
              <a:t>enable multiple consuming applications to each have a separate view of the event stream, and to read the stream independently at their own pace and with their own offsets</a:t>
            </a:r>
          </a:p>
          <a:p>
            <a:pPr marL="285750" indent="-285750">
              <a:buFont typeface="Arial" panose="020B0604020202020204" pitchFamily="34" charset="0"/>
              <a:buChar char="•"/>
            </a:pPr>
            <a:r>
              <a:rPr lang="en-US" dirty="0"/>
              <a:t>Data Retention – number in days, default 7; configurable</a:t>
            </a:r>
          </a:p>
          <a:p>
            <a:endParaRPr lang="en-US" dirty="0"/>
          </a:p>
          <a:p>
            <a:r>
              <a:rPr lang="en-US" dirty="0"/>
              <a:t>Event Publishers - an entity that sends events to Event Hubs </a:t>
            </a:r>
          </a:p>
          <a:p>
            <a:pPr marL="285750" indent="-285750">
              <a:buFont typeface="Arial" panose="020B0604020202020204" pitchFamily="34" charset="0"/>
              <a:buChar char="•"/>
            </a:pPr>
            <a:r>
              <a:rPr lang="en-US" dirty="0"/>
              <a:t>Can publish using either HTTPS or AMQP 1.0 (</a:t>
            </a:r>
            <a:r>
              <a:rPr lang="en-US" dirty="0" err="1"/>
              <a:t>EventHubClient</a:t>
            </a:r>
            <a:r>
              <a:rPr lang="en-US" dirty="0"/>
              <a:t>  class for .NET)</a:t>
            </a:r>
          </a:p>
          <a:p>
            <a:pPr marL="285750" indent="-285750">
              <a:buFont typeface="Arial" panose="020B0604020202020204" pitchFamily="34" charset="0"/>
              <a:buChar char="•"/>
            </a:pPr>
            <a:r>
              <a:rPr lang="en-US" dirty="0"/>
              <a:t>Each publishing event (single or batch) limited to 256KB</a:t>
            </a:r>
          </a:p>
          <a:p>
            <a:r>
              <a:rPr lang="en-US" dirty="0"/>
              <a:t>Event Consumers – an entity that reads event data from an Event hub</a:t>
            </a:r>
          </a:p>
          <a:p>
            <a:pPr marL="285750" indent="-285750">
              <a:buFont typeface="Arial" panose="020B0604020202020204" pitchFamily="34" charset="0"/>
              <a:buChar char="•"/>
            </a:pPr>
            <a:r>
              <a:rPr lang="en-US" dirty="0"/>
              <a:t>Use AMQP</a:t>
            </a:r>
          </a:p>
          <a:p>
            <a:pPr marL="285750" indent="-285750">
              <a:buFont typeface="Arial" panose="020B0604020202020204" pitchFamily="34" charset="0"/>
              <a:buChar char="•"/>
            </a:pPr>
            <a:r>
              <a:rPr lang="en-US" dirty="0"/>
              <a:t>Azure Stream Analytics (ASA) is a “built-in” event consumer</a:t>
            </a:r>
          </a:p>
        </p:txBody>
      </p:sp>
    </p:spTree>
    <p:extLst>
      <p:ext uri="{BB962C8B-B14F-4D97-AF65-F5344CB8AC3E}">
        <p14:creationId xmlns:p14="http://schemas.microsoft.com/office/powerpoint/2010/main" val="4759617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4320" y="292082"/>
            <a:ext cx="11887200" cy="946413"/>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Azure Event Hubs / IOT Hubs</a:t>
            </a:r>
            <a:br>
              <a:rPr lang="en-US" dirty="0"/>
            </a:br>
            <a:r>
              <a:rPr lang="en-US" sz="3600" dirty="0"/>
              <a:t>Comparison</a:t>
            </a:r>
            <a:endParaRPr lang="en-US" sz="2000" dirty="0"/>
          </a:p>
        </p:txBody>
      </p:sp>
      <p:sp>
        <p:nvSpPr>
          <p:cNvPr id="15" name="Rectangle 14"/>
          <p:cNvSpPr/>
          <p:nvPr/>
        </p:nvSpPr>
        <p:spPr>
          <a:xfrm>
            <a:off x="274320" y="6492559"/>
            <a:ext cx="11673840" cy="369332"/>
          </a:xfrm>
          <a:prstGeom prst="rect">
            <a:avLst/>
          </a:prstGeom>
        </p:spPr>
        <p:txBody>
          <a:bodyPr wrap="square">
            <a:spAutoFit/>
          </a:bodyPr>
          <a:lstStyle/>
          <a:p>
            <a:r>
              <a:rPr lang="en-US" dirty="0"/>
              <a:t>https://azure.microsoft.com/en-us/documentation/articles/iot-hub-compare-event-hubs/</a:t>
            </a:r>
          </a:p>
        </p:txBody>
      </p:sp>
      <p:pic>
        <p:nvPicPr>
          <p:cNvPr id="4" name="Picture 3"/>
          <p:cNvPicPr>
            <a:picLocks noChangeAspect="1"/>
          </p:cNvPicPr>
          <p:nvPr/>
        </p:nvPicPr>
        <p:blipFill>
          <a:blip r:embed="rId3"/>
          <a:stretch>
            <a:fillRect/>
          </a:stretch>
        </p:blipFill>
        <p:spPr>
          <a:xfrm>
            <a:off x="1477327" y="1147473"/>
            <a:ext cx="9267825" cy="5191125"/>
          </a:xfrm>
          <a:prstGeom prst="rect">
            <a:avLst/>
          </a:prstGeom>
        </p:spPr>
      </p:pic>
    </p:spTree>
    <p:extLst>
      <p:ext uri="{BB962C8B-B14F-4D97-AF65-F5344CB8AC3E}">
        <p14:creationId xmlns:p14="http://schemas.microsoft.com/office/powerpoint/2010/main" val="34955218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2809413"/>
            <a:ext cx="9860673" cy="1484494"/>
          </a:xfrm>
        </p:spPr>
        <p:txBody>
          <a:bodyPr>
            <a:normAutofit/>
          </a:bodyPr>
          <a:lstStyle/>
          <a:p>
            <a:r>
              <a:rPr lang="en-US" sz="7200" dirty="0"/>
              <a:t>Hands-On</a:t>
            </a:r>
          </a:p>
        </p:txBody>
      </p:sp>
      <p:sp>
        <p:nvSpPr>
          <p:cNvPr id="4" name="Text Placeholder 2"/>
          <p:cNvSpPr txBox="1">
            <a:spLocks/>
          </p:cNvSpPr>
          <p:nvPr/>
        </p:nvSpPr>
        <p:spPr>
          <a:xfrm>
            <a:off x="372632" y="5374692"/>
            <a:ext cx="11265072" cy="1390081"/>
          </a:xfrm>
          <a:prstGeom prst="rect">
            <a:avLst/>
          </a:prstGeom>
        </p:spPr>
        <p:txBody>
          <a:bodyPr/>
          <a:lstStyle>
            <a:lvl1pPr marL="0" indent="0" algn="l" defTabSz="914400" rtl="0" eaLnBrk="1" latinLnBrk="0" hangingPunct="1">
              <a:spcBef>
                <a:spcPct val="20000"/>
              </a:spcBef>
              <a:buFont typeface="Arial" pitchFamily="34" charset="0"/>
              <a:buNone/>
              <a:defRPr sz="16600" kern="1200">
                <a:gradFill>
                  <a:gsLst>
                    <a:gs pos="2917">
                      <a:schemeClr val="bg1"/>
                    </a:gs>
                    <a:gs pos="100000">
                      <a:schemeClr val="bg1"/>
                    </a:gs>
                  </a:gsLst>
                  <a:lin ang="5400000" scaled="0"/>
                </a:gradFill>
                <a:latin typeface="+mj-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5294" dirty="0"/>
              <a:t>Lab 4 – Configure Event Hubs</a:t>
            </a:r>
            <a:endParaRPr lang="en-US" sz="3921" dirty="0"/>
          </a:p>
        </p:txBody>
      </p:sp>
    </p:spTree>
    <p:extLst>
      <p:ext uri="{BB962C8B-B14F-4D97-AF65-F5344CB8AC3E}">
        <p14:creationId xmlns:p14="http://schemas.microsoft.com/office/powerpoint/2010/main" val="647921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4320" y="292082"/>
            <a:ext cx="11887200" cy="946413"/>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Reference Architecture</a:t>
            </a:r>
            <a:br>
              <a:rPr lang="en-US" dirty="0"/>
            </a:br>
            <a:r>
              <a:rPr lang="en-US" sz="3600" dirty="0"/>
              <a:t>Azure Stream Analytics (ASA)</a:t>
            </a:r>
            <a:endParaRPr lang="en-US" sz="2000" dirty="0"/>
          </a:p>
        </p:txBody>
      </p:sp>
      <p:sp>
        <p:nvSpPr>
          <p:cNvPr id="15" name="Rectangle 14"/>
          <p:cNvSpPr/>
          <p:nvPr/>
        </p:nvSpPr>
        <p:spPr>
          <a:xfrm>
            <a:off x="274320" y="6132344"/>
            <a:ext cx="11673840" cy="646331"/>
          </a:xfrm>
          <a:prstGeom prst="rect">
            <a:avLst/>
          </a:prstGeom>
        </p:spPr>
        <p:txBody>
          <a:bodyPr wrap="square">
            <a:spAutoFit/>
          </a:bodyPr>
          <a:lstStyle/>
          <a:p>
            <a:r>
              <a:rPr lang="en-US" dirty="0"/>
              <a:t>“Azure Stream Analytics (ASA) is a fully managed, cost effective real-time event processing engine that helps to unlock deep insights from data” - https://azure.microsoft.com/en-us/documentation/articles/stream-analytics-introduction</a:t>
            </a:r>
          </a:p>
        </p:txBody>
      </p:sp>
      <p:pic>
        <p:nvPicPr>
          <p:cNvPr id="3" name="Picture 2"/>
          <p:cNvPicPr>
            <a:picLocks noChangeAspect="1"/>
          </p:cNvPicPr>
          <p:nvPr/>
        </p:nvPicPr>
        <p:blipFill>
          <a:blip r:embed="rId3"/>
          <a:stretch>
            <a:fillRect/>
          </a:stretch>
        </p:blipFill>
        <p:spPr>
          <a:xfrm>
            <a:off x="6168224" y="951657"/>
            <a:ext cx="2825659" cy="5015394"/>
          </a:xfrm>
          <a:prstGeom prst="rect">
            <a:avLst/>
          </a:prstGeom>
        </p:spPr>
      </p:pic>
      <p:pic>
        <p:nvPicPr>
          <p:cNvPr id="4" name="Picture 3"/>
          <p:cNvPicPr>
            <a:picLocks noChangeAspect="1"/>
          </p:cNvPicPr>
          <p:nvPr/>
        </p:nvPicPr>
        <p:blipFill>
          <a:blip r:embed="rId4"/>
          <a:stretch>
            <a:fillRect/>
          </a:stretch>
        </p:blipFill>
        <p:spPr>
          <a:xfrm>
            <a:off x="9660842" y="1176340"/>
            <a:ext cx="2219025" cy="4956004"/>
          </a:xfrm>
          <a:prstGeom prst="rect">
            <a:avLst/>
          </a:prstGeom>
        </p:spPr>
      </p:pic>
      <p:cxnSp>
        <p:nvCxnSpPr>
          <p:cNvPr id="6" name="Straight Arrow Connector 5"/>
          <p:cNvCxnSpPr/>
          <p:nvPr/>
        </p:nvCxnSpPr>
        <p:spPr>
          <a:xfrm flipV="1">
            <a:off x="7810151" y="2737289"/>
            <a:ext cx="1820411" cy="570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274320" y="1403788"/>
            <a:ext cx="5698641" cy="2862322"/>
          </a:xfrm>
          <a:prstGeom prst="rect">
            <a:avLst/>
          </a:prstGeom>
        </p:spPr>
        <p:txBody>
          <a:bodyPr wrap="square">
            <a:spAutoFit/>
          </a:bodyPr>
          <a:lstStyle/>
          <a:p>
            <a:r>
              <a:rPr lang="en-US" dirty="0"/>
              <a:t>Real Time Analytics</a:t>
            </a:r>
          </a:p>
          <a:p>
            <a:pPr marL="285750" indent="-285750">
              <a:buFont typeface="Arial" panose="020B0604020202020204" pitchFamily="34" charset="0"/>
              <a:buChar char="•"/>
            </a:pPr>
            <a:r>
              <a:rPr lang="en-US" dirty="0"/>
              <a:t>Intake millions of events per second (up to 1 GB/s)</a:t>
            </a:r>
          </a:p>
          <a:p>
            <a:pPr marL="285750" indent="-285750">
              <a:buFont typeface="Arial" panose="020B0604020202020204" pitchFamily="34" charset="0"/>
              <a:buChar char="•"/>
            </a:pPr>
            <a:r>
              <a:rPr lang="en-US" dirty="0"/>
              <a:t>Easy processing on continuous streams of data</a:t>
            </a:r>
          </a:p>
          <a:p>
            <a:pPr marL="285750" indent="-285750">
              <a:buFont typeface="Arial" panose="020B0604020202020204" pitchFamily="34" charset="0"/>
              <a:buChar char="•"/>
            </a:pPr>
            <a:r>
              <a:rPr lang="en-US" dirty="0"/>
              <a:t>Correlate between different streams, or with static data</a:t>
            </a:r>
          </a:p>
          <a:p>
            <a:pPr marL="285750" indent="-285750">
              <a:buFont typeface="Arial" panose="020B0604020202020204" pitchFamily="34" charset="0"/>
              <a:buChar char="•"/>
            </a:pPr>
            <a:r>
              <a:rPr lang="en-US" dirty="0"/>
              <a:t>Find patterns or lack of patterns in data in real time</a:t>
            </a:r>
          </a:p>
          <a:p>
            <a:endParaRPr lang="en-US" dirty="0"/>
          </a:p>
          <a:p>
            <a:r>
              <a:rPr lang="en-US" dirty="0"/>
              <a:t>Fully Managed</a:t>
            </a:r>
          </a:p>
          <a:p>
            <a:pPr marL="285750" indent="-285750">
              <a:buFont typeface="Arial" panose="020B0604020202020204" pitchFamily="34" charset="0"/>
              <a:buChar char="•"/>
            </a:pPr>
            <a:r>
              <a:rPr lang="en-US" dirty="0"/>
              <a:t>No hardware acquisition and maintenance</a:t>
            </a:r>
          </a:p>
          <a:p>
            <a:pPr marL="285750" indent="-285750">
              <a:buFont typeface="Arial" panose="020B0604020202020204" pitchFamily="34" charset="0"/>
              <a:buChar char="•"/>
            </a:pPr>
            <a:r>
              <a:rPr lang="en-US" dirty="0"/>
              <a:t>Bypasses deployment expertise</a:t>
            </a:r>
          </a:p>
          <a:p>
            <a:pPr marL="285750" indent="-285750">
              <a:buFont typeface="Arial" panose="020B0604020202020204" pitchFamily="34" charset="0"/>
              <a:buChar char="•"/>
            </a:pPr>
            <a:r>
              <a:rPr lang="en-US" dirty="0"/>
              <a:t>Easily expand your business globally</a:t>
            </a:r>
          </a:p>
        </p:txBody>
      </p:sp>
      <p:pic>
        <p:nvPicPr>
          <p:cNvPr id="7" name="Picture 6"/>
          <p:cNvPicPr>
            <a:picLocks noChangeAspect="1"/>
          </p:cNvPicPr>
          <p:nvPr/>
        </p:nvPicPr>
        <p:blipFill>
          <a:blip r:embed="rId5"/>
          <a:stretch>
            <a:fillRect/>
          </a:stretch>
        </p:blipFill>
        <p:spPr>
          <a:xfrm>
            <a:off x="4325638" y="4092489"/>
            <a:ext cx="1466285" cy="1874562"/>
          </a:xfrm>
          <a:prstGeom prst="rect">
            <a:avLst/>
          </a:prstGeom>
          <a:ln>
            <a:solidFill>
              <a:schemeClr val="accent1"/>
            </a:solidFill>
          </a:ln>
        </p:spPr>
      </p:pic>
      <p:pic>
        <p:nvPicPr>
          <p:cNvPr id="9" name="Picture 8"/>
          <p:cNvPicPr>
            <a:picLocks noChangeAspect="1"/>
          </p:cNvPicPr>
          <p:nvPr/>
        </p:nvPicPr>
        <p:blipFill>
          <a:blip r:embed="rId6"/>
          <a:stretch>
            <a:fillRect/>
          </a:stretch>
        </p:blipFill>
        <p:spPr>
          <a:xfrm>
            <a:off x="371475" y="4371613"/>
            <a:ext cx="3287204" cy="1595438"/>
          </a:xfrm>
          <a:prstGeom prst="rect">
            <a:avLst/>
          </a:prstGeom>
          <a:ln>
            <a:solidFill>
              <a:schemeClr val="accent1"/>
            </a:solidFill>
          </a:ln>
        </p:spPr>
      </p:pic>
    </p:spTree>
    <p:extLst>
      <p:ext uri="{BB962C8B-B14F-4D97-AF65-F5344CB8AC3E}">
        <p14:creationId xmlns:p14="http://schemas.microsoft.com/office/powerpoint/2010/main" val="2716833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2809413"/>
            <a:ext cx="9860673" cy="1484494"/>
          </a:xfrm>
        </p:spPr>
        <p:txBody>
          <a:bodyPr>
            <a:normAutofit/>
          </a:bodyPr>
          <a:lstStyle/>
          <a:p>
            <a:r>
              <a:rPr lang="en-US" sz="7200" dirty="0"/>
              <a:t>Hands-On</a:t>
            </a:r>
          </a:p>
        </p:txBody>
      </p:sp>
      <p:sp>
        <p:nvSpPr>
          <p:cNvPr id="4" name="Text Placeholder 2"/>
          <p:cNvSpPr txBox="1">
            <a:spLocks/>
          </p:cNvSpPr>
          <p:nvPr/>
        </p:nvSpPr>
        <p:spPr>
          <a:xfrm>
            <a:off x="372632" y="5374692"/>
            <a:ext cx="11265072" cy="1390081"/>
          </a:xfrm>
          <a:prstGeom prst="rect">
            <a:avLst/>
          </a:prstGeom>
        </p:spPr>
        <p:txBody>
          <a:bodyPr/>
          <a:lstStyle>
            <a:lvl1pPr marL="0" indent="0" algn="l" defTabSz="914400" rtl="0" eaLnBrk="1" latinLnBrk="0" hangingPunct="1">
              <a:spcBef>
                <a:spcPct val="20000"/>
              </a:spcBef>
              <a:buFont typeface="Arial" pitchFamily="34" charset="0"/>
              <a:buNone/>
              <a:defRPr sz="16600" kern="1200">
                <a:gradFill>
                  <a:gsLst>
                    <a:gs pos="2917">
                      <a:schemeClr val="bg1"/>
                    </a:gs>
                    <a:gs pos="100000">
                      <a:schemeClr val="bg1"/>
                    </a:gs>
                  </a:gsLst>
                  <a:lin ang="5400000" scaled="0"/>
                </a:gradFill>
                <a:latin typeface="+mj-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5294" dirty="0"/>
              <a:t>Lab 5 – Configure Stream Analytics</a:t>
            </a:r>
            <a:endParaRPr lang="en-US" sz="3921" dirty="0"/>
          </a:p>
        </p:txBody>
      </p:sp>
    </p:spTree>
    <p:extLst>
      <p:ext uri="{BB962C8B-B14F-4D97-AF65-F5344CB8AC3E}">
        <p14:creationId xmlns:p14="http://schemas.microsoft.com/office/powerpoint/2010/main" val="276473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4320" y="292082"/>
            <a:ext cx="11887200" cy="946413"/>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Azure Stream Analytics</a:t>
            </a:r>
            <a:br>
              <a:rPr lang="en-US" dirty="0"/>
            </a:br>
            <a:r>
              <a:rPr lang="en-US" sz="3600" dirty="0"/>
              <a:t>Defining an </a:t>
            </a:r>
            <a:r>
              <a:rPr lang="en-US" sz="3600" dirty="0" err="1"/>
              <a:t>Input/Output</a:t>
            </a:r>
            <a:endParaRPr lang="en-US" sz="2000" dirty="0"/>
          </a:p>
        </p:txBody>
      </p:sp>
      <p:sp>
        <p:nvSpPr>
          <p:cNvPr id="8" name="Rectangle 7"/>
          <p:cNvSpPr/>
          <p:nvPr/>
        </p:nvSpPr>
        <p:spPr>
          <a:xfrm>
            <a:off x="274320" y="1403788"/>
            <a:ext cx="8592589" cy="3416320"/>
          </a:xfrm>
          <a:prstGeom prst="rect">
            <a:avLst/>
          </a:prstGeom>
        </p:spPr>
        <p:txBody>
          <a:bodyPr wrap="square">
            <a:spAutoFit/>
          </a:bodyPr>
          <a:lstStyle/>
          <a:p>
            <a:r>
              <a:rPr lang="en-US" b="1" dirty="0"/>
              <a:t>Inputs</a:t>
            </a:r>
          </a:p>
          <a:p>
            <a:pPr marL="285750" indent="-285750">
              <a:buFont typeface="Arial" panose="020B0604020202020204" pitchFamily="34" charset="0"/>
              <a:buChar char="•"/>
            </a:pPr>
            <a:r>
              <a:rPr lang="en-US" dirty="0"/>
              <a:t>Data Stream</a:t>
            </a:r>
          </a:p>
          <a:p>
            <a:pPr marL="742950" lvl="1" indent="-285750">
              <a:buFont typeface="Arial" panose="020B0604020202020204" pitchFamily="34" charset="0"/>
              <a:buChar char="•"/>
            </a:pPr>
            <a:r>
              <a:rPr lang="en-US" dirty="0"/>
              <a:t>Event Hub</a:t>
            </a:r>
          </a:p>
          <a:p>
            <a:pPr marL="742950" lvl="1" indent="-285750">
              <a:buFont typeface="Arial" panose="020B0604020202020204" pitchFamily="34" charset="0"/>
              <a:buChar char="•"/>
            </a:pPr>
            <a:r>
              <a:rPr lang="en-US" dirty="0"/>
              <a:t>Blob Storage</a:t>
            </a:r>
          </a:p>
          <a:p>
            <a:pPr marL="742950" lvl="1" indent="-285750">
              <a:buFont typeface="Arial" panose="020B0604020202020204" pitchFamily="34" charset="0"/>
              <a:buChar char="•"/>
            </a:pPr>
            <a:r>
              <a:rPr lang="en-US" dirty="0" err="1"/>
              <a:t>IoT</a:t>
            </a:r>
            <a:r>
              <a:rPr lang="en-US" dirty="0"/>
              <a:t> Hub (In Preview)</a:t>
            </a:r>
          </a:p>
          <a:p>
            <a:pPr marL="285750" indent="-285750">
              <a:buFont typeface="Arial" panose="020B0604020202020204" pitchFamily="34" charset="0"/>
              <a:buChar char="•"/>
            </a:pPr>
            <a:r>
              <a:rPr lang="en-US" dirty="0"/>
              <a:t>Reference Data (used for correlation/lookups)</a:t>
            </a:r>
          </a:p>
          <a:p>
            <a:pPr marL="742950" lvl="1" indent="-285750">
              <a:buFont typeface="Arial" panose="020B0604020202020204" pitchFamily="34" charset="0"/>
              <a:buChar char="•"/>
            </a:pPr>
            <a:r>
              <a:rPr lang="en-US" dirty="0"/>
              <a:t>Azure Blob Storage</a:t>
            </a:r>
          </a:p>
          <a:p>
            <a:endParaRPr lang="en-US" dirty="0"/>
          </a:p>
          <a:p>
            <a:r>
              <a:rPr lang="en-US" dirty="0"/>
              <a:t>Data Stream – supported Event Serialization Formats</a:t>
            </a:r>
          </a:p>
          <a:p>
            <a:pPr marL="285750" indent="-285750">
              <a:buFont typeface="Arial" panose="020B0604020202020204" pitchFamily="34" charset="0"/>
              <a:buChar char="•"/>
            </a:pPr>
            <a:r>
              <a:rPr lang="en-US" dirty="0"/>
              <a:t>Avro</a:t>
            </a:r>
          </a:p>
          <a:p>
            <a:pPr marL="285750" indent="-285750">
              <a:buFont typeface="Arial" panose="020B0604020202020204" pitchFamily="34" charset="0"/>
              <a:buChar char="•"/>
            </a:pPr>
            <a:r>
              <a:rPr lang="en-US" dirty="0"/>
              <a:t>CSV</a:t>
            </a:r>
          </a:p>
          <a:p>
            <a:pPr marL="285750" indent="-285750">
              <a:buFont typeface="Arial" panose="020B0604020202020204" pitchFamily="34" charset="0"/>
              <a:buChar char="•"/>
            </a:pPr>
            <a:r>
              <a:rPr lang="en-US" dirty="0"/>
              <a:t>JSON</a:t>
            </a:r>
          </a:p>
        </p:txBody>
      </p:sp>
      <p:pic>
        <p:nvPicPr>
          <p:cNvPr id="5" name="Picture 4"/>
          <p:cNvPicPr>
            <a:picLocks noChangeAspect="1"/>
          </p:cNvPicPr>
          <p:nvPr/>
        </p:nvPicPr>
        <p:blipFill>
          <a:blip r:embed="rId3"/>
          <a:stretch>
            <a:fillRect/>
          </a:stretch>
        </p:blipFill>
        <p:spPr>
          <a:xfrm>
            <a:off x="6217920" y="1773120"/>
            <a:ext cx="2357825" cy="3062207"/>
          </a:xfrm>
          <a:prstGeom prst="rect">
            <a:avLst/>
          </a:prstGeom>
          <a:ln>
            <a:solidFill>
              <a:schemeClr val="accent1"/>
            </a:solidFill>
          </a:ln>
        </p:spPr>
      </p:pic>
      <p:pic>
        <p:nvPicPr>
          <p:cNvPr id="6" name="Picture 5"/>
          <p:cNvPicPr>
            <a:picLocks noChangeAspect="1"/>
          </p:cNvPicPr>
          <p:nvPr/>
        </p:nvPicPr>
        <p:blipFill>
          <a:blip r:embed="rId4"/>
          <a:stretch>
            <a:fillRect/>
          </a:stretch>
        </p:blipFill>
        <p:spPr>
          <a:xfrm>
            <a:off x="274320" y="4823350"/>
            <a:ext cx="4185831" cy="1958013"/>
          </a:xfrm>
          <a:prstGeom prst="rect">
            <a:avLst/>
          </a:prstGeom>
          <a:ln>
            <a:solidFill>
              <a:schemeClr val="accent1"/>
            </a:solidFill>
          </a:ln>
        </p:spPr>
      </p:pic>
      <p:sp>
        <p:nvSpPr>
          <p:cNvPr id="9" name="Rectangle 8"/>
          <p:cNvSpPr/>
          <p:nvPr/>
        </p:nvSpPr>
        <p:spPr>
          <a:xfrm>
            <a:off x="6113755" y="1400546"/>
            <a:ext cx="5665161" cy="369332"/>
          </a:xfrm>
          <a:prstGeom prst="rect">
            <a:avLst/>
          </a:prstGeom>
        </p:spPr>
        <p:txBody>
          <a:bodyPr wrap="square">
            <a:spAutoFit/>
          </a:bodyPr>
          <a:lstStyle/>
          <a:p>
            <a:r>
              <a:rPr lang="en-US" b="1" dirty="0"/>
              <a:t>Outputs</a:t>
            </a:r>
          </a:p>
        </p:txBody>
      </p:sp>
      <p:pic>
        <p:nvPicPr>
          <p:cNvPr id="7" name="Picture 6"/>
          <p:cNvPicPr>
            <a:picLocks noChangeAspect="1"/>
          </p:cNvPicPr>
          <p:nvPr/>
        </p:nvPicPr>
        <p:blipFill>
          <a:blip r:embed="rId5"/>
          <a:stretch>
            <a:fillRect/>
          </a:stretch>
        </p:blipFill>
        <p:spPr>
          <a:xfrm>
            <a:off x="4953000" y="5076638"/>
            <a:ext cx="2833424" cy="1704725"/>
          </a:xfrm>
          <a:prstGeom prst="rect">
            <a:avLst/>
          </a:prstGeom>
          <a:ln>
            <a:solidFill>
              <a:schemeClr val="accent1"/>
            </a:solidFill>
          </a:ln>
        </p:spPr>
      </p:pic>
      <p:cxnSp>
        <p:nvCxnSpPr>
          <p:cNvPr id="13" name="Straight Arrow Connector 12"/>
          <p:cNvCxnSpPr/>
          <p:nvPr/>
        </p:nvCxnSpPr>
        <p:spPr>
          <a:xfrm>
            <a:off x="4460151" y="6206067"/>
            <a:ext cx="530949" cy="4233"/>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4800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4320" y="292082"/>
            <a:ext cx="11887200" cy="946413"/>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Reference Architecture</a:t>
            </a:r>
            <a:br>
              <a:rPr lang="en-US"/>
            </a:br>
            <a:r>
              <a:rPr lang="en-US" sz="3600"/>
              <a:t>Asset </a:t>
            </a:r>
            <a:r>
              <a:rPr lang="en-US" sz="3600" dirty="0"/>
              <a:t>Monitoring / Predictive Maintenance</a:t>
            </a:r>
            <a:endParaRPr lang="en-US"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2609" y="2324531"/>
            <a:ext cx="496062" cy="674270"/>
          </a:xfrm>
          <a:prstGeom prst="rect">
            <a:avLst/>
          </a:prstGeom>
          <a:solidFill>
            <a:schemeClr val="accent1"/>
          </a:solidFill>
        </p:spPr>
      </p:pic>
      <p:sp>
        <p:nvSpPr>
          <p:cNvPr id="5" name="Rectangle 4"/>
          <p:cNvSpPr/>
          <p:nvPr/>
        </p:nvSpPr>
        <p:spPr>
          <a:xfrm>
            <a:off x="1900187" y="3044874"/>
            <a:ext cx="1299898" cy="461665"/>
          </a:xfrm>
          <a:prstGeom prst="rect">
            <a:avLst/>
          </a:prstGeom>
          <a:noFill/>
        </p:spPr>
        <p:txBody>
          <a:bodyPr wrap="square">
            <a:spAutoFit/>
          </a:bodyPr>
          <a:lstStyle/>
          <a:p>
            <a:pPr algn="ctr"/>
            <a:r>
              <a:rPr lang="en-US" sz="1200" spc="-30" dirty="0">
                <a:latin typeface="Segoe UI Semilight" panose="020B0402040204020203" pitchFamily="34" charset="0"/>
                <a:cs typeface="Segoe UI Semilight" panose="020B0402040204020203" pitchFamily="34" charset="0"/>
              </a:rPr>
              <a:t>Event Ingress – </a:t>
            </a:r>
          </a:p>
          <a:p>
            <a:pPr algn="ctr"/>
            <a:r>
              <a:rPr lang="en-US" sz="1200" spc="-30" dirty="0">
                <a:latin typeface="Segoe UI Semilight" panose="020B0402040204020203" pitchFamily="34" charset="0"/>
                <a:cs typeface="Segoe UI Semilight" panose="020B0402040204020203" pitchFamily="34" charset="0"/>
              </a:rPr>
              <a:t>Azure Event Hubs</a:t>
            </a:r>
            <a:endParaRPr lang="en-US" sz="1200" dirty="0"/>
          </a:p>
        </p:txBody>
      </p:sp>
      <p:sp>
        <p:nvSpPr>
          <p:cNvPr id="6" name="Freeform 34"/>
          <p:cNvSpPr>
            <a:spLocks noEditPoints="1"/>
          </p:cNvSpPr>
          <p:nvPr/>
        </p:nvSpPr>
        <p:spPr bwMode="auto">
          <a:xfrm>
            <a:off x="704391" y="2336029"/>
            <a:ext cx="543173" cy="400949"/>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333333"/>
              </a:solidFill>
            </a:endParaRPr>
          </a:p>
        </p:txBody>
      </p:sp>
      <p:sp>
        <p:nvSpPr>
          <p:cNvPr id="7" name="Freeform 34"/>
          <p:cNvSpPr>
            <a:spLocks noEditPoints="1"/>
          </p:cNvSpPr>
          <p:nvPr/>
        </p:nvSpPr>
        <p:spPr bwMode="auto">
          <a:xfrm>
            <a:off x="704391" y="2945629"/>
            <a:ext cx="543173" cy="400949"/>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333333"/>
              </a:solidFill>
            </a:endParaRPr>
          </a:p>
        </p:txBody>
      </p:sp>
      <p:sp>
        <p:nvSpPr>
          <p:cNvPr id="8" name="Freeform 34"/>
          <p:cNvSpPr>
            <a:spLocks noEditPoints="1"/>
          </p:cNvSpPr>
          <p:nvPr/>
        </p:nvSpPr>
        <p:spPr bwMode="auto">
          <a:xfrm>
            <a:off x="704391" y="3555229"/>
            <a:ext cx="543173" cy="400949"/>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333333"/>
              </a:solidFill>
            </a:endParaRPr>
          </a:p>
        </p:txBody>
      </p:sp>
      <p:sp>
        <p:nvSpPr>
          <p:cNvPr id="9" name="Rectangle 8"/>
          <p:cNvSpPr/>
          <p:nvPr/>
        </p:nvSpPr>
        <p:spPr>
          <a:xfrm>
            <a:off x="245777" y="4032378"/>
            <a:ext cx="1482806" cy="461665"/>
          </a:xfrm>
          <a:prstGeom prst="rect">
            <a:avLst/>
          </a:prstGeom>
          <a:noFill/>
        </p:spPr>
        <p:txBody>
          <a:bodyPr wrap="square">
            <a:spAutoFit/>
          </a:bodyPr>
          <a:lstStyle/>
          <a:p>
            <a:pPr algn="ctr"/>
            <a:r>
              <a:rPr lang="en-US" sz="1200" spc="-30" dirty="0">
                <a:latin typeface="Segoe UI Semilight" panose="020B0402040204020203" pitchFamily="34" charset="0"/>
                <a:cs typeface="Segoe UI Semilight" panose="020B0402040204020203" pitchFamily="34" charset="0"/>
              </a:rPr>
              <a:t>Event Publishers e.g., </a:t>
            </a:r>
          </a:p>
          <a:p>
            <a:r>
              <a:rPr lang="en-US" sz="1200" spc="-30" dirty="0">
                <a:latin typeface="Segoe UI Semilight" panose="020B0402040204020203" pitchFamily="34" charset="0"/>
                <a:cs typeface="Segoe UI Semilight" panose="020B0402040204020203" pitchFamily="34" charset="0"/>
              </a:rPr>
              <a:t>Devices, Services</a:t>
            </a:r>
            <a:endParaRPr lang="en-US" sz="1200" dirty="0"/>
          </a:p>
        </p:txBody>
      </p:sp>
      <p:cxnSp>
        <p:nvCxnSpPr>
          <p:cNvPr id="11" name="Straight Arrow Connector 10"/>
          <p:cNvCxnSpPr/>
          <p:nvPr/>
        </p:nvCxnSpPr>
        <p:spPr>
          <a:xfrm>
            <a:off x="1390650" y="2661666"/>
            <a:ext cx="742950"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42234" y="2939911"/>
            <a:ext cx="606502" cy="470039"/>
          </a:xfrm>
          <a:prstGeom prst="rect">
            <a:avLst/>
          </a:prstGeom>
          <a:solidFill>
            <a:schemeClr val="accent1"/>
          </a:solidFill>
        </p:spPr>
      </p:pic>
      <p:sp>
        <p:nvSpPr>
          <p:cNvPr id="13" name="Rectangle 12"/>
          <p:cNvSpPr/>
          <p:nvPr/>
        </p:nvSpPr>
        <p:spPr>
          <a:xfrm>
            <a:off x="3392068" y="4055356"/>
            <a:ext cx="1306833" cy="646331"/>
          </a:xfrm>
          <a:prstGeom prst="rect">
            <a:avLst/>
          </a:prstGeom>
        </p:spPr>
        <p:txBody>
          <a:bodyPr wrap="square">
            <a:spAutoFit/>
          </a:bodyPr>
          <a:lstStyle/>
          <a:p>
            <a:pPr algn="ctr"/>
            <a:r>
              <a:rPr lang="en-US" sz="1200" spc="-30" dirty="0">
                <a:latin typeface="Segoe UI Semilight" panose="020B0402040204020203" pitchFamily="34" charset="0"/>
                <a:cs typeface="Segoe UI Semilight" panose="020B0402040204020203" pitchFamily="34" charset="0"/>
              </a:rPr>
              <a:t>Event Consumer -</a:t>
            </a:r>
          </a:p>
          <a:p>
            <a:pPr algn="ctr"/>
            <a:r>
              <a:rPr lang="en-US" sz="1200" spc="-30" dirty="0">
                <a:latin typeface="Segoe UI Semilight" panose="020B0402040204020203" pitchFamily="34" charset="0"/>
                <a:cs typeface="Segoe UI Semilight" panose="020B0402040204020203" pitchFamily="34" charset="0"/>
              </a:rPr>
              <a:t>Azure Stream Analytics</a:t>
            </a: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42234" y="3558138"/>
            <a:ext cx="606502" cy="470039"/>
          </a:xfrm>
          <a:prstGeom prst="rect">
            <a:avLst/>
          </a:prstGeom>
          <a:solidFill>
            <a:schemeClr val="accent1"/>
          </a:solidFill>
        </p:spPr>
      </p:pic>
      <p:cxnSp>
        <p:nvCxnSpPr>
          <p:cNvPr id="17" name="Straight Arrow Connector 16"/>
          <p:cNvCxnSpPr/>
          <p:nvPr/>
        </p:nvCxnSpPr>
        <p:spPr>
          <a:xfrm>
            <a:off x="2985055" y="3471432"/>
            <a:ext cx="633241"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5695336" y="3904595"/>
            <a:ext cx="642479" cy="420314"/>
            <a:chOff x="4481847" y="2708926"/>
            <a:chExt cx="673103" cy="430214"/>
          </a:xfrm>
          <a:solidFill>
            <a:schemeClr val="accent1"/>
          </a:solidFill>
        </p:grpSpPr>
        <p:sp>
          <p:nvSpPr>
            <p:cNvPr id="25"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24" name="Rectangle 23"/>
          <p:cNvSpPr/>
          <p:nvPr/>
        </p:nvSpPr>
        <p:spPr>
          <a:xfrm>
            <a:off x="5661729" y="4329096"/>
            <a:ext cx="726096" cy="276999"/>
          </a:xfrm>
          <a:prstGeom prst="rect">
            <a:avLst/>
          </a:prstGeom>
        </p:spPr>
        <p:txBody>
          <a:bodyPr wrap="none">
            <a:spAutoFit/>
          </a:bodyPr>
          <a:lstStyle/>
          <a:p>
            <a:r>
              <a:rPr lang="en-US" sz="1200" spc="-30" dirty="0">
                <a:latin typeface="Segoe UI Semilight" panose="020B0402040204020203" pitchFamily="34" charset="0"/>
                <a:cs typeface="Segoe UI Semilight" panose="020B0402040204020203" pitchFamily="34" charset="0"/>
              </a:rPr>
              <a:t>Power BI</a:t>
            </a:r>
          </a:p>
        </p:txBody>
      </p:sp>
      <p:sp>
        <p:nvSpPr>
          <p:cNvPr id="30" name="Rectangle 29"/>
          <p:cNvSpPr/>
          <p:nvPr/>
        </p:nvSpPr>
        <p:spPr>
          <a:xfrm>
            <a:off x="5596208" y="3139803"/>
            <a:ext cx="1047916" cy="276999"/>
          </a:xfrm>
          <a:prstGeom prst="rect">
            <a:avLst/>
          </a:prstGeom>
        </p:spPr>
        <p:txBody>
          <a:bodyPr wrap="none">
            <a:spAutoFit/>
          </a:bodyPr>
          <a:lstStyle/>
          <a:p>
            <a:r>
              <a:rPr lang="en-US" sz="1200" spc="-30" dirty="0">
                <a:latin typeface="Segoe UI Semilight" panose="020B0402040204020203" pitchFamily="34" charset="0"/>
                <a:cs typeface="Segoe UI Semilight" panose="020B0402040204020203" pitchFamily="34" charset="0"/>
              </a:rPr>
              <a:t>Azure</a:t>
            </a:r>
            <a:r>
              <a:rPr lang="en-US" sz="1150" spc="-30" dirty="0">
                <a:latin typeface="Segoe UI Semilight" panose="020B0402040204020203" pitchFamily="34" charset="0"/>
                <a:cs typeface="Segoe UI Semilight" panose="020B0402040204020203" pitchFamily="34" charset="0"/>
              </a:rPr>
              <a:t> Storage</a:t>
            </a:r>
          </a:p>
        </p:txBody>
      </p:sp>
      <p:pic>
        <p:nvPicPr>
          <p:cNvPr id="31" name="Picture 13"/>
          <p:cNvPicPr>
            <a:picLocks noChangeAspect="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7994760" y="3355413"/>
            <a:ext cx="376601" cy="490901"/>
          </a:xfrm>
          <a:prstGeom prst="rect">
            <a:avLst/>
          </a:prstGeom>
          <a:solidFill>
            <a:schemeClr val="accent1"/>
          </a:solidFill>
          <a:ln>
            <a:noFill/>
          </a:ln>
        </p:spPr>
      </p:pic>
      <p:cxnSp>
        <p:nvCxnSpPr>
          <p:cNvPr id="32" name="Straight Arrow Connector 31"/>
          <p:cNvCxnSpPr/>
          <p:nvPr/>
        </p:nvCxnSpPr>
        <p:spPr>
          <a:xfrm flipV="1">
            <a:off x="4481341" y="2751729"/>
            <a:ext cx="1195718" cy="580812"/>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4777257" y="3665963"/>
            <a:ext cx="726096" cy="461665"/>
          </a:xfrm>
          <a:prstGeom prst="rect">
            <a:avLst/>
          </a:prstGeom>
        </p:spPr>
        <p:txBody>
          <a:bodyPr wrap="none">
            <a:spAutoFit/>
          </a:bodyPr>
          <a:lstStyle/>
          <a:p>
            <a:r>
              <a:rPr lang="en-US" sz="1200" spc="-30" dirty="0">
                <a:latin typeface="Segoe UI Semilight" panose="020B0402040204020203" pitchFamily="34" charset="0"/>
                <a:cs typeface="Segoe UI Semilight" panose="020B0402040204020203" pitchFamily="34" charset="0"/>
              </a:rPr>
              <a:t>Push to </a:t>
            </a:r>
          </a:p>
          <a:p>
            <a:r>
              <a:rPr lang="en-US" sz="1200" spc="-30" dirty="0">
                <a:latin typeface="Segoe UI Semilight" panose="020B0402040204020203" pitchFamily="34" charset="0"/>
                <a:cs typeface="Segoe UI Semilight" panose="020B0402040204020203" pitchFamily="34" charset="0"/>
              </a:rPr>
              <a:t>Power BI</a:t>
            </a:r>
          </a:p>
        </p:txBody>
      </p:sp>
      <p:sp>
        <p:nvSpPr>
          <p:cNvPr id="36" name="Rectangle 35"/>
          <p:cNvSpPr/>
          <p:nvPr/>
        </p:nvSpPr>
        <p:spPr>
          <a:xfrm>
            <a:off x="4687358" y="2614010"/>
            <a:ext cx="1164924" cy="830997"/>
          </a:xfrm>
          <a:prstGeom prst="rect">
            <a:avLst/>
          </a:prstGeom>
        </p:spPr>
        <p:txBody>
          <a:bodyPr wrap="square">
            <a:spAutoFit/>
          </a:bodyPr>
          <a:lstStyle/>
          <a:p>
            <a:r>
              <a:rPr lang="en-US" sz="1200" spc="-30" dirty="0">
                <a:latin typeface="Segoe UI Semilight" panose="020B0402040204020203" pitchFamily="34" charset="0"/>
                <a:cs typeface="Segoe UI Semilight" panose="020B0402040204020203" pitchFamily="34" charset="0"/>
              </a:rPr>
              <a:t>Aggregate </a:t>
            </a:r>
          </a:p>
          <a:p>
            <a:r>
              <a:rPr lang="en-US" sz="1200" spc="-30" dirty="0">
                <a:latin typeface="Segoe UI Semilight" panose="020B0402040204020203" pitchFamily="34" charset="0"/>
                <a:cs typeface="Segoe UI Semilight" panose="020B0402040204020203" pitchFamily="34" charset="0"/>
              </a:rPr>
              <a:t>Into Storage (Tumbling Window)</a:t>
            </a:r>
          </a:p>
        </p:txBody>
      </p:sp>
      <p:cxnSp>
        <p:nvCxnSpPr>
          <p:cNvPr id="38" name="Straight Arrow Connector 37"/>
          <p:cNvCxnSpPr/>
          <p:nvPr/>
        </p:nvCxnSpPr>
        <p:spPr>
          <a:xfrm>
            <a:off x="4478004" y="3630072"/>
            <a:ext cx="1217332" cy="536793"/>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30077" y="2385324"/>
            <a:ext cx="464363" cy="492086"/>
          </a:xfrm>
          <a:prstGeom prst="rect">
            <a:avLst/>
          </a:prstGeom>
          <a:solidFill>
            <a:schemeClr val="accent1"/>
          </a:solidFill>
        </p:spPr>
      </p:pic>
      <p:sp>
        <p:nvSpPr>
          <p:cNvPr id="41" name="Rectangle 40"/>
          <p:cNvSpPr/>
          <p:nvPr/>
        </p:nvSpPr>
        <p:spPr>
          <a:xfrm>
            <a:off x="8614637" y="2888729"/>
            <a:ext cx="1297791" cy="461665"/>
          </a:xfrm>
          <a:prstGeom prst="rect">
            <a:avLst/>
          </a:prstGeom>
        </p:spPr>
        <p:txBody>
          <a:bodyPr wrap="none">
            <a:spAutoFit/>
          </a:bodyPr>
          <a:lstStyle/>
          <a:p>
            <a:r>
              <a:rPr lang="en-US" sz="1200" spc="-30" dirty="0">
                <a:latin typeface="Segoe UI Semilight" panose="020B0402040204020203" pitchFamily="34" charset="0"/>
                <a:cs typeface="Segoe UI Semilight" panose="020B0402040204020203" pitchFamily="34" charset="0"/>
              </a:rPr>
              <a:t>Azure </a:t>
            </a:r>
          </a:p>
          <a:p>
            <a:r>
              <a:rPr lang="en-US" sz="1200" spc="-30" dirty="0">
                <a:latin typeface="Segoe UI Semilight" panose="020B0402040204020203" pitchFamily="34" charset="0"/>
                <a:cs typeface="Segoe UI Semilight" panose="020B0402040204020203" pitchFamily="34" charset="0"/>
              </a:rPr>
              <a:t>Machine Learning</a:t>
            </a:r>
          </a:p>
        </p:txBody>
      </p:sp>
      <p:pic>
        <p:nvPicPr>
          <p:cNvPr id="42" name="Picture 4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93198" y="2462494"/>
            <a:ext cx="464363" cy="464363"/>
          </a:xfrm>
          <a:prstGeom prst="rect">
            <a:avLst/>
          </a:prstGeom>
          <a:solidFill>
            <a:schemeClr val="accent1"/>
          </a:solidFill>
          <a:ln>
            <a:solidFill>
              <a:schemeClr val="accent1"/>
            </a:solidFill>
          </a:ln>
        </p:spPr>
      </p:pic>
      <p:sp>
        <p:nvSpPr>
          <p:cNvPr id="43" name="Rectangle 42"/>
          <p:cNvSpPr/>
          <p:nvPr/>
        </p:nvSpPr>
        <p:spPr>
          <a:xfrm>
            <a:off x="7095283" y="2017841"/>
            <a:ext cx="1009122" cy="461665"/>
          </a:xfrm>
          <a:prstGeom prst="rect">
            <a:avLst/>
          </a:prstGeom>
        </p:spPr>
        <p:txBody>
          <a:bodyPr wrap="none">
            <a:spAutoFit/>
          </a:bodyPr>
          <a:lstStyle/>
          <a:p>
            <a:r>
              <a:rPr lang="en-US" sz="1200" spc="-30" dirty="0">
                <a:latin typeface="Segoe UI Semilight" panose="020B0402040204020203" pitchFamily="34" charset="0"/>
                <a:cs typeface="Segoe UI Semilight" panose="020B0402040204020203" pitchFamily="34" charset="0"/>
              </a:rPr>
              <a:t>Azure </a:t>
            </a:r>
          </a:p>
          <a:p>
            <a:r>
              <a:rPr lang="en-US" sz="1200" spc="-30" dirty="0">
                <a:latin typeface="Segoe UI Semilight" panose="020B0402040204020203" pitchFamily="34" charset="0"/>
                <a:cs typeface="Segoe UI Semilight" panose="020B0402040204020203" pitchFamily="34" charset="0"/>
              </a:rPr>
              <a:t>Data Factory </a:t>
            </a:r>
            <a:endParaRPr lang="en-US" sz="1200" dirty="0"/>
          </a:p>
        </p:txBody>
      </p:sp>
      <p:cxnSp>
        <p:nvCxnSpPr>
          <p:cNvPr id="45" name="Straight Arrow Connector 44"/>
          <p:cNvCxnSpPr/>
          <p:nvPr/>
        </p:nvCxnSpPr>
        <p:spPr>
          <a:xfrm>
            <a:off x="7828232" y="2679689"/>
            <a:ext cx="742950" cy="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5594824" y="1663646"/>
            <a:ext cx="897362" cy="461665"/>
          </a:xfrm>
          <a:prstGeom prst="rect">
            <a:avLst/>
          </a:prstGeom>
        </p:spPr>
        <p:txBody>
          <a:bodyPr wrap="none">
            <a:spAutoFit/>
          </a:bodyPr>
          <a:lstStyle/>
          <a:p>
            <a:r>
              <a:rPr lang="en-US" sz="1200" spc="-30" dirty="0">
                <a:latin typeface="Segoe UI Semilight" panose="020B0402040204020203" pitchFamily="34" charset="0"/>
                <a:cs typeface="Segoe UI Semilight" panose="020B0402040204020203" pitchFamily="34" charset="0"/>
              </a:rPr>
              <a:t>HDInsight /</a:t>
            </a:r>
          </a:p>
          <a:p>
            <a:r>
              <a:rPr lang="en-US" sz="1200" spc="-30" dirty="0">
                <a:latin typeface="Segoe UI Semilight" panose="020B0402040204020203" pitchFamily="34" charset="0"/>
                <a:cs typeface="Segoe UI Semilight" panose="020B0402040204020203" pitchFamily="34" charset="0"/>
              </a:rPr>
              <a:t>Spark</a:t>
            </a:r>
            <a:endParaRPr lang="en-US" sz="1200" dirty="0"/>
          </a:p>
        </p:txBody>
      </p:sp>
      <p:sp>
        <p:nvSpPr>
          <p:cNvPr id="52" name="Freeform 30"/>
          <p:cNvSpPr>
            <a:spLocks noEditPoints="1"/>
          </p:cNvSpPr>
          <p:nvPr/>
        </p:nvSpPr>
        <p:spPr bwMode="auto">
          <a:xfrm>
            <a:off x="5710480" y="2751577"/>
            <a:ext cx="368929" cy="394847"/>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defTabSz="895648" fontAlgn="base">
              <a:spcBef>
                <a:spcPct val="0"/>
              </a:spcBef>
              <a:spcAft>
                <a:spcPct val="0"/>
              </a:spcAft>
              <a:defRPr/>
            </a:pPr>
            <a:endParaRPr lang="en-US" sz="1665" kern="0" dirty="0">
              <a:solidFill>
                <a:srgbClr val="000000"/>
              </a:solidFill>
              <a:ea typeface="MS PGothic" charset="0"/>
            </a:endParaRPr>
          </a:p>
        </p:txBody>
      </p:sp>
      <p:cxnSp>
        <p:nvCxnSpPr>
          <p:cNvPr id="53" name="Straight Arrow Connector 52"/>
          <p:cNvCxnSpPr/>
          <p:nvPr/>
        </p:nvCxnSpPr>
        <p:spPr>
          <a:xfrm>
            <a:off x="5907678" y="2432141"/>
            <a:ext cx="0" cy="291092"/>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Rectangle 54"/>
          <p:cNvSpPr/>
          <p:nvPr/>
        </p:nvSpPr>
        <p:spPr>
          <a:xfrm>
            <a:off x="1457925" y="2439022"/>
            <a:ext cx="602088" cy="461665"/>
          </a:xfrm>
          <a:prstGeom prst="rect">
            <a:avLst/>
          </a:prstGeom>
          <a:noFill/>
        </p:spPr>
        <p:txBody>
          <a:bodyPr wrap="none">
            <a:spAutoFit/>
          </a:bodyPr>
          <a:lstStyle/>
          <a:p>
            <a:pPr algn="ctr"/>
            <a:r>
              <a:rPr lang="en-US" sz="1200" spc="-30" dirty="0">
                <a:latin typeface="Segoe UI Semilight" panose="020B0402040204020203" pitchFamily="34" charset="0"/>
                <a:cs typeface="Segoe UI Semilight" panose="020B0402040204020203" pitchFamily="34" charset="0"/>
              </a:rPr>
              <a:t>AMQP</a:t>
            </a:r>
          </a:p>
          <a:p>
            <a:pPr algn="ctr"/>
            <a:r>
              <a:rPr lang="en-US" sz="1200" spc="-30" dirty="0">
                <a:latin typeface="Segoe UI Semilight" panose="020B0402040204020203" pitchFamily="34" charset="0"/>
                <a:cs typeface="Segoe UI Semilight" panose="020B0402040204020203" pitchFamily="34" charset="0"/>
              </a:rPr>
              <a:t>Https</a:t>
            </a:r>
            <a:endParaRPr lang="en-US" sz="1200" dirty="0"/>
          </a:p>
        </p:txBody>
      </p:sp>
      <p:cxnSp>
        <p:nvCxnSpPr>
          <p:cNvPr id="58" name="Straight Arrow Connector 57"/>
          <p:cNvCxnSpPr/>
          <p:nvPr/>
        </p:nvCxnSpPr>
        <p:spPr>
          <a:xfrm>
            <a:off x="6306537" y="2677559"/>
            <a:ext cx="742950" cy="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9912428" y="2312112"/>
            <a:ext cx="1664406" cy="1015663"/>
          </a:xfrm>
          <a:prstGeom prst="rect">
            <a:avLst/>
          </a:prstGeom>
        </p:spPr>
        <p:txBody>
          <a:bodyPr wrap="square">
            <a:spAutoFit/>
          </a:bodyPr>
          <a:lstStyle/>
          <a:p>
            <a:r>
              <a:rPr lang="en-US" sz="1200" b="1" spc="-30" dirty="0">
                <a:latin typeface="Segoe UI Semilight" panose="020B0402040204020203" pitchFamily="34" charset="0"/>
                <a:cs typeface="Segoe UI Semilight" panose="020B0402040204020203" pitchFamily="34" charset="0"/>
              </a:rPr>
              <a:t>Notes</a:t>
            </a:r>
          </a:p>
          <a:p>
            <a:pPr marL="171450" indent="-171450">
              <a:buFont typeface="Arial" panose="020B0604020202020204" pitchFamily="34" charset="0"/>
              <a:buChar char="•"/>
            </a:pPr>
            <a:r>
              <a:rPr lang="en-US" sz="1200" spc="-30" dirty="0">
                <a:latin typeface="Segoe UI Semilight" panose="020B0402040204020203" pitchFamily="34" charset="0"/>
                <a:cs typeface="Segoe UI Semilight" panose="020B0402040204020203" pitchFamily="34" charset="0"/>
              </a:rPr>
              <a:t>Summary data scored by Azure ML</a:t>
            </a:r>
          </a:p>
          <a:p>
            <a:pPr marL="171450" indent="-171450">
              <a:buFont typeface="Arial" panose="020B0604020202020204" pitchFamily="34" charset="0"/>
              <a:buChar char="•"/>
            </a:pPr>
            <a:r>
              <a:rPr lang="en-US" sz="1200" spc="-30" dirty="0">
                <a:latin typeface="Segoe UI Semilight" panose="020B0402040204020203" pitchFamily="34" charset="0"/>
                <a:cs typeface="Segoe UI Semilight" panose="020B0402040204020203" pitchFamily="34" charset="0"/>
              </a:rPr>
              <a:t>Scored results sent back to Azure SQL</a:t>
            </a:r>
            <a:endParaRPr lang="en-US" sz="1150" dirty="0"/>
          </a:p>
        </p:txBody>
      </p:sp>
      <p:sp>
        <p:nvSpPr>
          <p:cNvPr id="62" name="Rectangle 61"/>
          <p:cNvSpPr/>
          <p:nvPr/>
        </p:nvSpPr>
        <p:spPr>
          <a:xfrm>
            <a:off x="6346870" y="3592647"/>
            <a:ext cx="1430753" cy="461665"/>
          </a:xfrm>
          <a:prstGeom prst="rect">
            <a:avLst/>
          </a:prstGeom>
        </p:spPr>
        <p:txBody>
          <a:bodyPr wrap="square">
            <a:spAutoFit/>
          </a:bodyPr>
          <a:lstStyle/>
          <a:p>
            <a:r>
              <a:rPr lang="en-US" sz="1200" spc="-30" dirty="0">
                <a:latin typeface="Segoe UI Semilight" panose="020B0402040204020203" pitchFamily="34" charset="0"/>
                <a:cs typeface="Segoe UI Semilight" panose="020B0402040204020203" pitchFamily="34" charset="0"/>
              </a:rPr>
              <a:t>RUL Results (once every 180 minutes)</a:t>
            </a:r>
          </a:p>
        </p:txBody>
      </p: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99656" y="2093200"/>
            <a:ext cx="468061" cy="338941"/>
          </a:xfrm>
          <a:prstGeom prst="rect">
            <a:avLst/>
          </a:prstGeom>
          <a:solidFill>
            <a:schemeClr val="accent1"/>
          </a:solidFill>
        </p:spPr>
      </p:pic>
      <p:sp>
        <p:nvSpPr>
          <p:cNvPr id="47" name="Rectangle 46"/>
          <p:cNvSpPr/>
          <p:nvPr/>
        </p:nvSpPr>
        <p:spPr>
          <a:xfrm>
            <a:off x="7917657" y="3849145"/>
            <a:ext cx="1023357" cy="453970"/>
          </a:xfrm>
          <a:prstGeom prst="rect">
            <a:avLst/>
          </a:prstGeom>
        </p:spPr>
        <p:txBody>
          <a:bodyPr wrap="none">
            <a:spAutoFit/>
          </a:bodyPr>
          <a:lstStyle/>
          <a:p>
            <a:r>
              <a:rPr lang="en-US" sz="1200" spc="-30" dirty="0">
                <a:latin typeface="Segoe UI Semilight" panose="020B0402040204020203" pitchFamily="34" charset="0"/>
                <a:cs typeface="Segoe UI Semilight" panose="020B0402040204020203" pitchFamily="34" charset="0"/>
              </a:rPr>
              <a:t>Azure</a:t>
            </a:r>
            <a:r>
              <a:rPr lang="en-US" sz="1150" spc="-30" dirty="0">
                <a:latin typeface="Segoe UI Semilight" panose="020B0402040204020203" pitchFamily="34" charset="0"/>
                <a:cs typeface="Segoe UI Semilight" panose="020B0402040204020203" pitchFamily="34" charset="0"/>
              </a:rPr>
              <a:t> </a:t>
            </a:r>
          </a:p>
          <a:p>
            <a:r>
              <a:rPr lang="en-US" sz="1150" spc="-30" dirty="0">
                <a:latin typeface="Segoe UI Semilight" panose="020B0402040204020203" pitchFamily="34" charset="0"/>
                <a:cs typeface="Segoe UI Semilight" panose="020B0402040204020203" pitchFamily="34" charset="0"/>
              </a:rPr>
              <a:t>SQL Database</a:t>
            </a:r>
            <a:endParaRPr lang="en-US" sz="1150" dirty="0"/>
          </a:p>
        </p:txBody>
      </p:sp>
      <p:cxnSp>
        <p:nvCxnSpPr>
          <p:cNvPr id="48" name="Straight Arrow Connector 47"/>
          <p:cNvCxnSpPr/>
          <p:nvPr/>
        </p:nvCxnSpPr>
        <p:spPr>
          <a:xfrm flipH="1">
            <a:off x="6371422" y="3652075"/>
            <a:ext cx="1546235" cy="402237"/>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7654971" y="3042135"/>
            <a:ext cx="262686" cy="285087"/>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1859534" y="3780572"/>
            <a:ext cx="1372114" cy="11952"/>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sp>
        <p:nvSpPr>
          <p:cNvPr id="51" name="Freeform 50"/>
          <p:cNvSpPr>
            <a:spLocks noChangeAspect="1"/>
          </p:cNvSpPr>
          <p:nvPr/>
        </p:nvSpPr>
        <p:spPr bwMode="auto">
          <a:xfrm rot="5280000">
            <a:off x="2337134" y="3987595"/>
            <a:ext cx="447332" cy="568812"/>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sp>
        <p:nvSpPr>
          <p:cNvPr id="56" name="Rectangle 260"/>
          <p:cNvSpPr>
            <a:spLocks noChangeArrowheads="1"/>
          </p:cNvSpPr>
          <p:nvPr/>
        </p:nvSpPr>
        <p:spPr bwMode="auto">
          <a:xfrm>
            <a:off x="2133600" y="4532337"/>
            <a:ext cx="93936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Segoe UI" panose="020B0502040204020203" pitchFamily="34" charset="0"/>
              </a:rPr>
              <a:t>Cloud Gateway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Segoe UI" panose="020B0502040204020203" pitchFamily="34" charset="0"/>
              </a:rPr>
              <a:t>Azure </a:t>
            </a:r>
            <a:r>
              <a:rPr kumimoji="0" lang="en-US" altLang="en-US" sz="1100" b="0" i="0" u="none" strike="noStrike" cap="none" normalizeH="0" baseline="0" dirty="0" err="1">
                <a:ln>
                  <a:noFill/>
                </a:ln>
                <a:effectLst/>
                <a:latin typeface="Segoe UI" panose="020B0502040204020203" pitchFamily="34" charset="0"/>
              </a:rPr>
              <a:t>IoT</a:t>
            </a:r>
            <a:r>
              <a:rPr kumimoji="0" lang="en-US" altLang="en-US" sz="1100" b="0" i="0" u="none" strike="noStrike" cap="none" normalizeH="0" baseline="0" dirty="0">
                <a:ln>
                  <a:noFill/>
                </a:ln>
                <a:effectLst/>
                <a:latin typeface="Segoe UI" panose="020B0502040204020203" pitchFamily="34" charset="0"/>
              </a:rPr>
              <a:t> Hub</a:t>
            </a:r>
            <a:endParaRPr kumimoji="0" lang="en-US" altLang="en-US" sz="1800" b="0" i="0" u="none" strike="noStrike" cap="none" normalizeH="0" baseline="0" dirty="0">
              <a:ln>
                <a:noFill/>
              </a:ln>
              <a:effectLst/>
            </a:endParaRPr>
          </a:p>
        </p:txBody>
      </p:sp>
      <p:cxnSp>
        <p:nvCxnSpPr>
          <p:cNvPr id="57" name="Straight Arrow Connector 56"/>
          <p:cNvCxnSpPr/>
          <p:nvPr/>
        </p:nvCxnSpPr>
        <p:spPr>
          <a:xfrm>
            <a:off x="2985055" y="3960510"/>
            <a:ext cx="633241"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64" name="Frame 5"/>
          <p:cNvSpPr>
            <a:spLocks noChangeAspect="1"/>
          </p:cNvSpPr>
          <p:nvPr/>
        </p:nvSpPr>
        <p:spPr bwMode="auto">
          <a:xfrm>
            <a:off x="1613582" y="4934425"/>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65" name="Rectangle 64"/>
          <p:cNvSpPr/>
          <p:nvPr/>
        </p:nvSpPr>
        <p:spPr>
          <a:xfrm>
            <a:off x="1494180" y="5367840"/>
            <a:ext cx="730707" cy="461665"/>
          </a:xfrm>
          <a:prstGeom prst="rect">
            <a:avLst/>
          </a:prstGeom>
          <a:noFill/>
        </p:spPr>
        <p:txBody>
          <a:bodyPr wrap="square">
            <a:spAutoFit/>
          </a:bodyPr>
          <a:lstStyle/>
          <a:p>
            <a:pPr algn="ctr"/>
            <a:r>
              <a:rPr lang="en-US" sz="1200" spc="-30" dirty="0">
                <a:latin typeface="Segoe UI Semilight" panose="020B0402040204020203" pitchFamily="34" charset="0"/>
                <a:cs typeface="Segoe UI Semilight" panose="020B0402040204020203" pitchFamily="34" charset="0"/>
              </a:rPr>
              <a:t>Edge /</a:t>
            </a:r>
          </a:p>
          <a:p>
            <a:pPr algn="ctr"/>
            <a:r>
              <a:rPr lang="en-US" sz="1200" spc="-30" dirty="0">
                <a:latin typeface="Segoe UI Semilight" panose="020B0402040204020203" pitchFamily="34" charset="0"/>
                <a:cs typeface="Segoe UI Semilight" panose="020B0402040204020203" pitchFamily="34" charset="0"/>
              </a:rPr>
              <a:t>Gateway</a:t>
            </a:r>
            <a:endParaRPr lang="en-US" sz="1200" dirty="0"/>
          </a:p>
        </p:txBody>
      </p:sp>
      <p:sp>
        <p:nvSpPr>
          <p:cNvPr id="78" name="Freeform 34"/>
          <p:cNvSpPr>
            <a:spLocks noEditPoints="1"/>
          </p:cNvSpPr>
          <p:nvPr/>
        </p:nvSpPr>
        <p:spPr bwMode="auto">
          <a:xfrm>
            <a:off x="656632" y="4605440"/>
            <a:ext cx="543173" cy="400949"/>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333333"/>
              </a:solidFill>
            </a:endParaRPr>
          </a:p>
        </p:txBody>
      </p:sp>
      <p:sp>
        <p:nvSpPr>
          <p:cNvPr id="79" name="Freeform 34"/>
          <p:cNvSpPr>
            <a:spLocks noEditPoints="1"/>
          </p:cNvSpPr>
          <p:nvPr/>
        </p:nvSpPr>
        <p:spPr bwMode="auto">
          <a:xfrm>
            <a:off x="656632" y="5215040"/>
            <a:ext cx="543173" cy="400949"/>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333333"/>
              </a:solidFill>
            </a:endParaRPr>
          </a:p>
        </p:txBody>
      </p:sp>
      <p:sp>
        <p:nvSpPr>
          <p:cNvPr id="80" name="Freeform 34"/>
          <p:cNvSpPr>
            <a:spLocks noEditPoints="1"/>
          </p:cNvSpPr>
          <p:nvPr/>
        </p:nvSpPr>
        <p:spPr bwMode="auto">
          <a:xfrm>
            <a:off x="656632" y="5824640"/>
            <a:ext cx="543173" cy="400949"/>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333333"/>
              </a:solidFill>
            </a:endParaRPr>
          </a:p>
        </p:txBody>
      </p:sp>
      <p:cxnSp>
        <p:nvCxnSpPr>
          <p:cNvPr id="81" name="Straight Arrow Connector 80"/>
          <p:cNvCxnSpPr/>
          <p:nvPr/>
        </p:nvCxnSpPr>
        <p:spPr>
          <a:xfrm>
            <a:off x="1247564" y="5215040"/>
            <a:ext cx="309407"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V="1">
            <a:off x="1893275" y="4596201"/>
            <a:ext cx="251382" cy="236067"/>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286FDDD-FAF4-42B6-B802-730810A0B49B}"/>
              </a:ext>
            </a:extLst>
          </p:cNvPr>
          <p:cNvPicPr>
            <a:picLocks noChangeAspect="1"/>
          </p:cNvPicPr>
          <p:nvPr/>
        </p:nvPicPr>
        <p:blipFill>
          <a:blip r:embed="rId9"/>
          <a:stretch>
            <a:fillRect/>
          </a:stretch>
        </p:blipFill>
        <p:spPr>
          <a:xfrm>
            <a:off x="6406668" y="4251382"/>
            <a:ext cx="4329028" cy="2553016"/>
          </a:xfrm>
          <a:prstGeom prst="rect">
            <a:avLst/>
          </a:prstGeom>
        </p:spPr>
      </p:pic>
    </p:spTree>
    <p:extLst>
      <p:ext uri="{BB962C8B-B14F-4D97-AF65-F5344CB8AC3E}">
        <p14:creationId xmlns:p14="http://schemas.microsoft.com/office/powerpoint/2010/main" val="20174202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4320" y="292082"/>
            <a:ext cx="11887200" cy="946413"/>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Azure Stream Analytics</a:t>
            </a:r>
            <a:br>
              <a:rPr lang="en-US" dirty="0"/>
            </a:br>
            <a:r>
              <a:rPr lang="en-US" sz="3600" dirty="0"/>
              <a:t>Defining/Testing a Query</a:t>
            </a:r>
            <a:endParaRPr lang="en-US" sz="2000" dirty="0"/>
          </a:p>
        </p:txBody>
      </p:sp>
      <p:sp>
        <p:nvSpPr>
          <p:cNvPr id="8" name="Rectangle 7"/>
          <p:cNvSpPr/>
          <p:nvPr/>
        </p:nvSpPr>
        <p:spPr>
          <a:xfrm>
            <a:off x="274320" y="1403788"/>
            <a:ext cx="7618396" cy="2862322"/>
          </a:xfrm>
          <a:prstGeom prst="rect">
            <a:avLst/>
          </a:prstGeom>
        </p:spPr>
        <p:txBody>
          <a:bodyPr wrap="square">
            <a:spAutoFit/>
          </a:bodyPr>
          <a:lstStyle/>
          <a:p>
            <a:pPr marL="285750" indent="-285750">
              <a:buFont typeface="Arial" panose="020B0604020202020204" pitchFamily="34" charset="0"/>
              <a:buChar char="•"/>
            </a:pPr>
            <a:r>
              <a:rPr lang="en-US" dirty="0"/>
              <a:t>Supported in legacy portal (as of Dec. 2015)</a:t>
            </a:r>
          </a:p>
          <a:p>
            <a:pPr marL="285750" indent="-285750">
              <a:buFont typeface="Arial" panose="020B0604020202020204" pitchFamily="34" charset="0"/>
              <a:buChar char="•"/>
            </a:pPr>
            <a:r>
              <a:rPr lang="en-US" dirty="0"/>
              <a:t>Allows you to upload a sample .</a:t>
            </a:r>
            <a:r>
              <a:rPr lang="en-US" dirty="0" err="1"/>
              <a:t>json</a:t>
            </a:r>
            <a:r>
              <a:rPr lang="en-US" dirty="0"/>
              <a:t> file to query against</a:t>
            </a:r>
          </a:p>
          <a:p>
            <a:pPr marL="742950" lvl="1" indent="-285750">
              <a:buFont typeface="Arial" panose="020B0604020202020204" pitchFamily="34" charset="0"/>
              <a:buChar char="•"/>
            </a:pPr>
            <a:r>
              <a:rPr lang="en-US" dirty="0"/>
              <a:t>Can sample data from Input (if available)</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ASA supports a subset of SQL dialect - with additional windowing extensions</a:t>
            </a:r>
          </a:p>
          <a:p>
            <a:pPr marL="742950" lvl="1" indent="-285750">
              <a:buFont typeface="Arial" panose="020B0604020202020204" pitchFamily="34" charset="0"/>
              <a:buChar char="•"/>
            </a:pPr>
            <a:r>
              <a:rPr lang="en-US" dirty="0" err="1"/>
              <a:t>TumblingWindow</a:t>
            </a:r>
            <a:endParaRPr lang="en-US" dirty="0"/>
          </a:p>
          <a:p>
            <a:pPr marL="742950" lvl="1" indent="-285750">
              <a:buFont typeface="Arial" panose="020B0604020202020204" pitchFamily="34" charset="0"/>
              <a:buChar char="•"/>
            </a:pPr>
            <a:r>
              <a:rPr lang="en-US" dirty="0" err="1"/>
              <a:t>HoppingWindow</a:t>
            </a:r>
            <a:endParaRPr lang="en-US" dirty="0"/>
          </a:p>
          <a:p>
            <a:pPr marL="742950" lvl="1" indent="-285750">
              <a:buFont typeface="Arial" panose="020B0604020202020204" pitchFamily="34" charset="0"/>
              <a:buChar char="•"/>
            </a:pPr>
            <a:r>
              <a:rPr lang="en-US" dirty="0" err="1"/>
              <a:t>SlidingWindow</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Tip – Define multiple queries to send to multiple outputs e.g.,</a:t>
            </a:r>
          </a:p>
        </p:txBody>
      </p:sp>
      <p:sp>
        <p:nvSpPr>
          <p:cNvPr id="4" name="TextBox 3"/>
          <p:cNvSpPr txBox="1"/>
          <p:nvPr/>
        </p:nvSpPr>
        <p:spPr>
          <a:xfrm>
            <a:off x="274320" y="6488668"/>
            <a:ext cx="9318448" cy="369332"/>
          </a:xfrm>
          <a:prstGeom prst="rect">
            <a:avLst/>
          </a:prstGeom>
          <a:noFill/>
        </p:spPr>
        <p:txBody>
          <a:bodyPr wrap="none" rtlCol="0">
            <a:spAutoFit/>
          </a:bodyPr>
          <a:lstStyle/>
          <a:p>
            <a:r>
              <a:rPr lang="en-US" dirty="0"/>
              <a:t>*Testing Requires JSON Format.  Visit </a:t>
            </a:r>
            <a:r>
              <a:rPr lang="en-US" dirty="0">
                <a:hlinkClick r:id="rId3"/>
              </a:rPr>
              <a:t>http://www.convertcsv.com/csv-to-json.htm</a:t>
            </a:r>
            <a:r>
              <a:rPr lang="en-US" dirty="0"/>
              <a:t> if using .csv</a:t>
            </a:r>
          </a:p>
        </p:txBody>
      </p:sp>
      <p:pic>
        <p:nvPicPr>
          <p:cNvPr id="5" name="Picture 4"/>
          <p:cNvPicPr>
            <a:picLocks noChangeAspect="1"/>
          </p:cNvPicPr>
          <p:nvPr/>
        </p:nvPicPr>
        <p:blipFill>
          <a:blip r:embed="rId4"/>
          <a:stretch>
            <a:fillRect/>
          </a:stretch>
        </p:blipFill>
        <p:spPr>
          <a:xfrm>
            <a:off x="7781856" y="271172"/>
            <a:ext cx="4237692" cy="6235550"/>
          </a:xfrm>
          <a:prstGeom prst="rect">
            <a:avLst/>
          </a:prstGeom>
          <a:ln>
            <a:solidFill>
              <a:schemeClr val="accent1"/>
            </a:solidFill>
          </a:ln>
        </p:spPr>
      </p:pic>
      <p:pic>
        <p:nvPicPr>
          <p:cNvPr id="6" name="Picture 5"/>
          <p:cNvPicPr>
            <a:picLocks noChangeAspect="1"/>
          </p:cNvPicPr>
          <p:nvPr/>
        </p:nvPicPr>
        <p:blipFill>
          <a:blip r:embed="rId5"/>
          <a:stretch>
            <a:fillRect/>
          </a:stretch>
        </p:blipFill>
        <p:spPr>
          <a:xfrm>
            <a:off x="707456" y="4266110"/>
            <a:ext cx="5669280" cy="2025639"/>
          </a:xfrm>
          <a:prstGeom prst="rect">
            <a:avLst/>
          </a:prstGeom>
          <a:ln>
            <a:solidFill>
              <a:schemeClr val="accent1"/>
            </a:solidFill>
          </a:ln>
        </p:spPr>
      </p:pic>
    </p:spTree>
    <p:extLst>
      <p:ext uri="{BB962C8B-B14F-4D97-AF65-F5344CB8AC3E}">
        <p14:creationId xmlns:p14="http://schemas.microsoft.com/office/powerpoint/2010/main" val="4505700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59106" y="177057"/>
            <a:ext cx="9145878" cy="595100"/>
          </a:xfrm>
        </p:spPr>
        <p:txBody>
          <a:bodyPr>
            <a:normAutofit fontScale="90000"/>
          </a:bodyPr>
          <a:lstStyle/>
          <a:p>
            <a:r>
              <a:rPr lang="en-US" dirty="0">
                <a:solidFill>
                  <a:srgbClr val="000000"/>
                </a:solidFill>
              </a:rPr>
              <a:t>SAQL – Language &amp; Library</a:t>
            </a:r>
          </a:p>
        </p:txBody>
      </p:sp>
      <p:sp>
        <p:nvSpPr>
          <p:cNvPr id="5" name="TextBox 4"/>
          <p:cNvSpPr txBox="1"/>
          <p:nvPr/>
        </p:nvSpPr>
        <p:spPr>
          <a:xfrm>
            <a:off x="559106" y="5336550"/>
            <a:ext cx="2159694" cy="1184170"/>
          </a:xfrm>
          <a:prstGeom prst="rect">
            <a:avLst/>
          </a:prstGeom>
          <a:noFill/>
        </p:spPr>
        <p:txBody>
          <a:bodyPr wrap="none" lIns="0" tIns="0" rIns="0" bIns="0" rtlCol="0">
            <a:spAutoFit/>
          </a:bodyPr>
          <a:lstStyle/>
          <a:p>
            <a:pPr defTabSz="914192"/>
            <a:r>
              <a:rPr lang="en-US" sz="2400" b="1" spc="-71" dirty="0">
                <a:solidFill>
                  <a:srgbClr val="000000"/>
                </a:solidFill>
              </a:rPr>
              <a:t>Scaling Extensions</a:t>
            </a:r>
          </a:p>
          <a:p>
            <a:pPr defTabSz="914192"/>
            <a:r>
              <a:rPr lang="en-US" sz="1765" dirty="0">
                <a:solidFill>
                  <a:srgbClr val="000000"/>
                </a:solidFill>
                <a:latin typeface="Consolas"/>
              </a:rPr>
              <a:t>WITH</a:t>
            </a:r>
          </a:p>
          <a:p>
            <a:pPr defTabSz="914192"/>
            <a:r>
              <a:rPr lang="en-US" sz="1765" dirty="0">
                <a:solidFill>
                  <a:srgbClr val="000000"/>
                </a:solidFill>
                <a:latin typeface="Consolas"/>
              </a:rPr>
              <a:t>PARTITION BY</a:t>
            </a:r>
          </a:p>
          <a:p>
            <a:pPr defTabSz="914192"/>
            <a:r>
              <a:rPr lang="en-US" sz="1765" dirty="0">
                <a:solidFill>
                  <a:srgbClr val="000000"/>
                </a:solidFill>
                <a:latin typeface="Consolas"/>
              </a:rPr>
              <a:t>OVER</a:t>
            </a:r>
          </a:p>
        </p:txBody>
      </p:sp>
      <p:sp>
        <p:nvSpPr>
          <p:cNvPr id="7" name="TextBox 6"/>
          <p:cNvSpPr txBox="1"/>
          <p:nvPr/>
        </p:nvSpPr>
        <p:spPr>
          <a:xfrm>
            <a:off x="4047393" y="5336550"/>
            <a:ext cx="2719784" cy="1184170"/>
          </a:xfrm>
          <a:prstGeom prst="rect">
            <a:avLst/>
          </a:prstGeom>
          <a:noFill/>
        </p:spPr>
        <p:txBody>
          <a:bodyPr wrap="none" lIns="0" tIns="0" rIns="0" bIns="0" rtlCol="0">
            <a:spAutoFit/>
          </a:bodyPr>
          <a:lstStyle/>
          <a:p>
            <a:pPr defTabSz="914192"/>
            <a:r>
              <a:rPr lang="en-US" sz="2400" b="1" spc="-71" dirty="0">
                <a:solidFill>
                  <a:srgbClr val="000000"/>
                </a:solidFill>
              </a:rPr>
              <a:t>Windowing Extensions</a:t>
            </a:r>
          </a:p>
          <a:p>
            <a:pPr defTabSz="914192"/>
            <a:r>
              <a:rPr lang="en-US" sz="1765" dirty="0" err="1">
                <a:solidFill>
                  <a:srgbClr val="000000"/>
                </a:solidFill>
                <a:latin typeface="Consolas"/>
              </a:rPr>
              <a:t>TumblingWindow</a:t>
            </a:r>
            <a:endParaRPr lang="en-US" sz="1765" dirty="0">
              <a:solidFill>
                <a:srgbClr val="000000"/>
              </a:solidFill>
              <a:latin typeface="Consolas"/>
            </a:endParaRPr>
          </a:p>
          <a:p>
            <a:pPr defTabSz="914192"/>
            <a:r>
              <a:rPr lang="en-US" sz="1765" dirty="0" err="1">
                <a:solidFill>
                  <a:srgbClr val="000000"/>
                </a:solidFill>
                <a:latin typeface="Consolas"/>
              </a:rPr>
              <a:t>HoppingWindow</a:t>
            </a:r>
            <a:endParaRPr lang="en-US" sz="1765" dirty="0">
              <a:solidFill>
                <a:srgbClr val="000000"/>
              </a:solidFill>
              <a:latin typeface="Consolas"/>
            </a:endParaRPr>
          </a:p>
          <a:p>
            <a:pPr defTabSz="914192"/>
            <a:r>
              <a:rPr lang="en-US" sz="1765" dirty="0" err="1">
                <a:solidFill>
                  <a:srgbClr val="000000"/>
                </a:solidFill>
                <a:latin typeface="Consolas"/>
              </a:rPr>
              <a:t>SlidingWindow</a:t>
            </a:r>
            <a:endParaRPr lang="en-US" sz="1765" dirty="0">
              <a:solidFill>
                <a:srgbClr val="000000"/>
              </a:solidFill>
              <a:latin typeface="Consolas"/>
            </a:endParaRPr>
          </a:p>
        </p:txBody>
      </p:sp>
      <p:sp>
        <p:nvSpPr>
          <p:cNvPr id="8" name="TextBox 7"/>
          <p:cNvSpPr txBox="1"/>
          <p:nvPr/>
        </p:nvSpPr>
        <p:spPr>
          <a:xfrm>
            <a:off x="8433054" y="1067312"/>
            <a:ext cx="2422266" cy="2813847"/>
          </a:xfrm>
          <a:prstGeom prst="rect">
            <a:avLst/>
          </a:prstGeom>
          <a:noFill/>
        </p:spPr>
        <p:txBody>
          <a:bodyPr wrap="none" lIns="0" tIns="0" rIns="0" bIns="0" rtlCol="0">
            <a:spAutoFit/>
          </a:bodyPr>
          <a:lstStyle/>
          <a:p>
            <a:pPr defTabSz="914192"/>
            <a:r>
              <a:rPr lang="en-US" sz="2400" b="1" spc="-71" dirty="0">
                <a:solidFill>
                  <a:srgbClr val="000000"/>
                </a:solidFill>
              </a:rPr>
              <a:t>Aggregate Functions</a:t>
            </a:r>
          </a:p>
          <a:p>
            <a:pPr defTabSz="914192"/>
            <a:r>
              <a:rPr lang="en-US" sz="1765" dirty="0">
                <a:solidFill>
                  <a:srgbClr val="000000"/>
                </a:solidFill>
                <a:latin typeface="Consolas"/>
              </a:rPr>
              <a:t>Sum</a:t>
            </a:r>
          </a:p>
          <a:p>
            <a:pPr defTabSz="914192"/>
            <a:r>
              <a:rPr lang="en-US" sz="1765" dirty="0">
                <a:solidFill>
                  <a:srgbClr val="000000"/>
                </a:solidFill>
                <a:latin typeface="Consolas"/>
              </a:rPr>
              <a:t>Count</a:t>
            </a:r>
          </a:p>
          <a:p>
            <a:pPr defTabSz="914192"/>
            <a:r>
              <a:rPr lang="en-US" sz="1765" dirty="0" err="1">
                <a:solidFill>
                  <a:srgbClr val="000000"/>
                </a:solidFill>
                <a:latin typeface="Consolas"/>
              </a:rPr>
              <a:t>Avg</a:t>
            </a:r>
            <a:endParaRPr lang="en-US" sz="1765" dirty="0">
              <a:solidFill>
                <a:srgbClr val="000000"/>
              </a:solidFill>
              <a:latin typeface="Consolas"/>
            </a:endParaRPr>
          </a:p>
          <a:p>
            <a:pPr defTabSz="914192"/>
            <a:r>
              <a:rPr lang="en-US" sz="1765" dirty="0">
                <a:solidFill>
                  <a:srgbClr val="000000"/>
                </a:solidFill>
                <a:latin typeface="Consolas"/>
              </a:rPr>
              <a:t>Min</a:t>
            </a:r>
          </a:p>
          <a:p>
            <a:pPr defTabSz="914192"/>
            <a:r>
              <a:rPr lang="en-US" sz="1765" dirty="0">
                <a:solidFill>
                  <a:srgbClr val="000000"/>
                </a:solidFill>
                <a:latin typeface="Consolas"/>
              </a:rPr>
              <a:t>Max</a:t>
            </a:r>
          </a:p>
          <a:p>
            <a:pPr defTabSz="914192"/>
            <a:r>
              <a:rPr lang="en-US" sz="1765" dirty="0" err="1">
                <a:solidFill>
                  <a:srgbClr val="000000"/>
                </a:solidFill>
                <a:latin typeface="Consolas"/>
              </a:rPr>
              <a:t>StDev</a:t>
            </a:r>
            <a:endParaRPr lang="en-US" sz="1765" dirty="0">
              <a:solidFill>
                <a:srgbClr val="000000"/>
              </a:solidFill>
              <a:latin typeface="Consolas"/>
            </a:endParaRPr>
          </a:p>
          <a:p>
            <a:pPr defTabSz="914192"/>
            <a:r>
              <a:rPr lang="en-US" sz="1765" dirty="0" err="1">
                <a:solidFill>
                  <a:srgbClr val="000000"/>
                </a:solidFill>
                <a:latin typeface="Consolas"/>
              </a:rPr>
              <a:t>StDevP</a:t>
            </a:r>
            <a:endParaRPr lang="en-US" sz="1765" dirty="0">
              <a:solidFill>
                <a:srgbClr val="000000"/>
              </a:solidFill>
              <a:latin typeface="Consolas"/>
            </a:endParaRPr>
          </a:p>
          <a:p>
            <a:pPr defTabSz="914192"/>
            <a:r>
              <a:rPr lang="en-US" sz="1765" dirty="0" err="1">
                <a:solidFill>
                  <a:srgbClr val="000000"/>
                </a:solidFill>
                <a:latin typeface="Consolas"/>
              </a:rPr>
              <a:t>Var</a:t>
            </a:r>
            <a:endParaRPr lang="en-US" sz="1765" dirty="0">
              <a:solidFill>
                <a:srgbClr val="000000"/>
              </a:solidFill>
              <a:latin typeface="Consolas"/>
            </a:endParaRPr>
          </a:p>
          <a:p>
            <a:pPr defTabSz="914192"/>
            <a:r>
              <a:rPr lang="en-US" sz="1765" dirty="0" err="1">
                <a:solidFill>
                  <a:srgbClr val="000000"/>
                </a:solidFill>
                <a:latin typeface="Consolas"/>
              </a:rPr>
              <a:t>VarP</a:t>
            </a:r>
            <a:endParaRPr lang="en-US" sz="1765" dirty="0">
              <a:solidFill>
                <a:srgbClr val="000000"/>
              </a:solidFill>
              <a:latin typeface="Consolas"/>
            </a:endParaRPr>
          </a:p>
        </p:txBody>
      </p:sp>
      <p:sp>
        <p:nvSpPr>
          <p:cNvPr id="9" name="TextBox 8"/>
          <p:cNvSpPr txBox="1"/>
          <p:nvPr/>
        </p:nvSpPr>
        <p:spPr>
          <a:xfrm>
            <a:off x="8433054" y="4175916"/>
            <a:ext cx="1907766" cy="1727396"/>
          </a:xfrm>
          <a:prstGeom prst="rect">
            <a:avLst/>
          </a:prstGeom>
          <a:noFill/>
        </p:spPr>
        <p:txBody>
          <a:bodyPr wrap="none" lIns="0" tIns="0" rIns="0" bIns="0" rtlCol="0">
            <a:spAutoFit/>
          </a:bodyPr>
          <a:lstStyle/>
          <a:p>
            <a:pPr defTabSz="914192"/>
            <a:r>
              <a:rPr lang="en-US" sz="2400" b="1" spc="-71" dirty="0">
                <a:solidFill>
                  <a:srgbClr val="000000"/>
                </a:solidFill>
              </a:rPr>
              <a:t>String Functions</a:t>
            </a:r>
          </a:p>
          <a:p>
            <a:pPr defTabSz="914192"/>
            <a:r>
              <a:rPr lang="en-US" sz="1765" dirty="0">
                <a:solidFill>
                  <a:srgbClr val="000000"/>
                </a:solidFill>
                <a:latin typeface="Consolas"/>
              </a:rPr>
              <a:t>Len</a:t>
            </a:r>
          </a:p>
          <a:p>
            <a:pPr defTabSz="914192"/>
            <a:r>
              <a:rPr lang="en-US" sz="1765" dirty="0" err="1">
                <a:solidFill>
                  <a:srgbClr val="000000"/>
                </a:solidFill>
                <a:latin typeface="Consolas"/>
              </a:rPr>
              <a:t>Concat</a:t>
            </a:r>
            <a:endParaRPr lang="en-US" sz="1765" dirty="0">
              <a:solidFill>
                <a:srgbClr val="000000"/>
              </a:solidFill>
              <a:latin typeface="Consolas"/>
            </a:endParaRPr>
          </a:p>
          <a:p>
            <a:pPr defTabSz="914192"/>
            <a:r>
              <a:rPr lang="en-US" sz="1765" dirty="0" err="1">
                <a:solidFill>
                  <a:srgbClr val="000000"/>
                </a:solidFill>
                <a:latin typeface="Consolas"/>
              </a:rPr>
              <a:t>CharIndex</a:t>
            </a:r>
            <a:endParaRPr lang="en-US" sz="1765" dirty="0">
              <a:solidFill>
                <a:srgbClr val="000000"/>
              </a:solidFill>
              <a:latin typeface="Consolas"/>
            </a:endParaRPr>
          </a:p>
          <a:p>
            <a:pPr defTabSz="914192"/>
            <a:r>
              <a:rPr lang="en-US" sz="1765" dirty="0">
                <a:solidFill>
                  <a:srgbClr val="000000"/>
                </a:solidFill>
                <a:latin typeface="Consolas"/>
              </a:rPr>
              <a:t>Substring</a:t>
            </a:r>
          </a:p>
          <a:p>
            <a:pPr defTabSz="914192"/>
            <a:r>
              <a:rPr lang="en-US" sz="1765" dirty="0" err="1">
                <a:solidFill>
                  <a:srgbClr val="000000"/>
                </a:solidFill>
                <a:latin typeface="Consolas"/>
              </a:rPr>
              <a:t>PatIndex</a:t>
            </a:r>
            <a:endParaRPr lang="en-US" sz="1765" dirty="0">
              <a:solidFill>
                <a:srgbClr val="000000"/>
              </a:solidFill>
              <a:latin typeface="Consolas"/>
            </a:endParaRPr>
          </a:p>
        </p:txBody>
      </p:sp>
      <p:sp>
        <p:nvSpPr>
          <p:cNvPr id="10" name="TextBox 9"/>
          <p:cNvSpPr txBox="1"/>
          <p:nvPr/>
        </p:nvSpPr>
        <p:spPr>
          <a:xfrm>
            <a:off x="4045076" y="4175915"/>
            <a:ext cx="2332305" cy="917944"/>
          </a:xfrm>
          <a:prstGeom prst="rect">
            <a:avLst/>
          </a:prstGeom>
          <a:noFill/>
        </p:spPr>
        <p:txBody>
          <a:bodyPr wrap="none" lIns="0" tIns="0" rIns="0" bIns="0" rtlCol="0">
            <a:spAutoFit/>
          </a:bodyPr>
          <a:lstStyle/>
          <a:p>
            <a:pPr defTabSz="914192"/>
            <a:r>
              <a:rPr lang="en-US" sz="2400" b="1" spc="-71" dirty="0">
                <a:solidFill>
                  <a:srgbClr val="000000"/>
                </a:solidFill>
              </a:rPr>
              <a:t>Temporal Functions</a:t>
            </a:r>
          </a:p>
          <a:p>
            <a:pPr defTabSz="914192"/>
            <a:r>
              <a:rPr lang="en-US" sz="1765" dirty="0">
                <a:solidFill>
                  <a:srgbClr val="000000"/>
                </a:solidFill>
                <a:latin typeface="Consolas"/>
              </a:rPr>
              <a:t>Lag</a:t>
            </a:r>
            <a:r>
              <a:rPr lang="en-US" spc="-71" dirty="0">
                <a:solidFill>
                  <a:srgbClr val="000000"/>
                </a:solidFill>
              </a:rPr>
              <a:t>, </a:t>
            </a:r>
            <a:r>
              <a:rPr lang="en-US" sz="1765" dirty="0" err="1">
                <a:solidFill>
                  <a:srgbClr val="000000"/>
                </a:solidFill>
                <a:latin typeface="Consolas"/>
              </a:rPr>
              <a:t>IsFirst</a:t>
            </a:r>
            <a:endParaRPr lang="en-US" sz="1765" dirty="0">
              <a:solidFill>
                <a:srgbClr val="000000"/>
              </a:solidFill>
              <a:latin typeface="Consolas"/>
            </a:endParaRPr>
          </a:p>
          <a:p>
            <a:pPr defTabSz="914192"/>
            <a:r>
              <a:rPr lang="en-US" sz="1765" dirty="0" err="1">
                <a:solidFill>
                  <a:srgbClr val="000000"/>
                </a:solidFill>
                <a:latin typeface="Consolas"/>
              </a:rPr>
              <a:t>CollectTop</a:t>
            </a:r>
            <a:endParaRPr lang="en-US" sz="1765" dirty="0">
              <a:solidFill>
                <a:srgbClr val="000000"/>
              </a:solidFill>
              <a:latin typeface="Consolas"/>
            </a:endParaRPr>
          </a:p>
        </p:txBody>
      </p:sp>
      <p:sp>
        <p:nvSpPr>
          <p:cNvPr id="11" name="TextBox 10"/>
          <p:cNvSpPr txBox="1"/>
          <p:nvPr/>
        </p:nvSpPr>
        <p:spPr>
          <a:xfrm>
            <a:off x="559107" y="1067312"/>
            <a:ext cx="2625719" cy="3628686"/>
          </a:xfrm>
          <a:prstGeom prst="rect">
            <a:avLst/>
          </a:prstGeom>
          <a:noFill/>
        </p:spPr>
        <p:txBody>
          <a:bodyPr wrap="none" lIns="0" tIns="0" rIns="0" bIns="0" rtlCol="0">
            <a:spAutoFit/>
          </a:bodyPr>
          <a:lstStyle/>
          <a:p>
            <a:pPr defTabSz="914192"/>
            <a:r>
              <a:rPr lang="en-US" sz="2400" b="1" spc="-71" dirty="0">
                <a:solidFill>
                  <a:srgbClr val="000000"/>
                </a:solidFill>
              </a:rPr>
              <a:t>DML</a:t>
            </a:r>
          </a:p>
          <a:p>
            <a:pPr defTabSz="914192"/>
            <a:r>
              <a:rPr lang="en-US" sz="1765" dirty="0">
                <a:solidFill>
                  <a:srgbClr val="000000"/>
                </a:solidFill>
                <a:latin typeface="Consolas"/>
              </a:rPr>
              <a:t>SELECT</a:t>
            </a:r>
          </a:p>
          <a:p>
            <a:pPr defTabSz="914192"/>
            <a:r>
              <a:rPr lang="en-US" sz="1765" dirty="0">
                <a:solidFill>
                  <a:srgbClr val="000000"/>
                </a:solidFill>
                <a:latin typeface="Consolas"/>
              </a:rPr>
              <a:t>FROM</a:t>
            </a:r>
          </a:p>
          <a:p>
            <a:pPr defTabSz="914192"/>
            <a:r>
              <a:rPr lang="en-US" sz="1765" dirty="0">
                <a:solidFill>
                  <a:srgbClr val="000000"/>
                </a:solidFill>
                <a:latin typeface="Consolas"/>
              </a:rPr>
              <a:t>WHERE</a:t>
            </a:r>
          </a:p>
          <a:p>
            <a:pPr defTabSz="914192"/>
            <a:r>
              <a:rPr lang="en-US" sz="1765" dirty="0">
                <a:solidFill>
                  <a:srgbClr val="000000"/>
                </a:solidFill>
                <a:latin typeface="Consolas"/>
              </a:rPr>
              <a:t>GROUP BY</a:t>
            </a:r>
          </a:p>
          <a:p>
            <a:pPr defTabSz="914192"/>
            <a:r>
              <a:rPr lang="en-US" sz="1765" dirty="0">
                <a:solidFill>
                  <a:srgbClr val="000000"/>
                </a:solidFill>
                <a:latin typeface="Consolas"/>
              </a:rPr>
              <a:t>HAVING</a:t>
            </a:r>
          </a:p>
          <a:p>
            <a:pPr defTabSz="914192"/>
            <a:r>
              <a:rPr lang="en-US" sz="1765" dirty="0">
                <a:solidFill>
                  <a:srgbClr val="000000"/>
                </a:solidFill>
                <a:latin typeface="Consolas"/>
              </a:rPr>
              <a:t>CASE WHEN THEN ELSE</a:t>
            </a:r>
          </a:p>
          <a:p>
            <a:pPr defTabSz="914192"/>
            <a:r>
              <a:rPr lang="en-US" sz="1765" dirty="0">
                <a:solidFill>
                  <a:srgbClr val="000000"/>
                </a:solidFill>
                <a:latin typeface="Consolas"/>
              </a:rPr>
              <a:t>INNER/LEFT OUTER JOIN</a:t>
            </a:r>
          </a:p>
          <a:p>
            <a:pPr defTabSz="914192"/>
            <a:r>
              <a:rPr lang="en-US" sz="1765" dirty="0">
                <a:solidFill>
                  <a:srgbClr val="000000"/>
                </a:solidFill>
                <a:latin typeface="Consolas"/>
              </a:rPr>
              <a:t>UNION</a:t>
            </a:r>
          </a:p>
          <a:p>
            <a:pPr defTabSz="914192"/>
            <a:r>
              <a:rPr lang="en-US" sz="1765" dirty="0">
                <a:solidFill>
                  <a:srgbClr val="000000"/>
                </a:solidFill>
                <a:latin typeface="Consolas"/>
              </a:rPr>
              <a:t>CROSS/OUTER APPLY</a:t>
            </a:r>
          </a:p>
          <a:p>
            <a:pPr defTabSz="914192"/>
            <a:r>
              <a:rPr lang="en-US" sz="1765" dirty="0">
                <a:solidFill>
                  <a:srgbClr val="000000"/>
                </a:solidFill>
                <a:latin typeface="Consolas"/>
              </a:rPr>
              <a:t>CAST</a:t>
            </a:r>
          </a:p>
          <a:p>
            <a:pPr defTabSz="914192"/>
            <a:r>
              <a:rPr lang="en-US" sz="1765" dirty="0">
                <a:solidFill>
                  <a:srgbClr val="000000"/>
                </a:solidFill>
                <a:latin typeface="Consolas"/>
              </a:rPr>
              <a:t>INTO</a:t>
            </a:r>
          </a:p>
          <a:p>
            <a:pPr defTabSz="914192"/>
            <a:r>
              <a:rPr lang="en-US" sz="1765" dirty="0">
                <a:solidFill>
                  <a:srgbClr val="000000"/>
                </a:solidFill>
                <a:latin typeface="Consolas"/>
              </a:rPr>
              <a:t>ORDER BY ASC, DSC</a:t>
            </a:r>
          </a:p>
        </p:txBody>
      </p:sp>
      <p:sp>
        <p:nvSpPr>
          <p:cNvPr id="14" name="TextBox 13"/>
          <p:cNvSpPr txBox="1"/>
          <p:nvPr/>
        </p:nvSpPr>
        <p:spPr>
          <a:xfrm>
            <a:off x="4055634" y="1067312"/>
            <a:ext cx="2951449" cy="2542234"/>
          </a:xfrm>
          <a:prstGeom prst="rect">
            <a:avLst/>
          </a:prstGeom>
          <a:noFill/>
        </p:spPr>
        <p:txBody>
          <a:bodyPr wrap="none" lIns="0" tIns="0" rIns="0" bIns="0" rtlCol="0">
            <a:spAutoFit/>
          </a:bodyPr>
          <a:lstStyle/>
          <a:p>
            <a:pPr defTabSz="914192"/>
            <a:r>
              <a:rPr lang="en-US" sz="2400" b="1" spc="-71" dirty="0">
                <a:solidFill>
                  <a:srgbClr val="000000"/>
                </a:solidFill>
              </a:rPr>
              <a:t>Date and Time Functions</a:t>
            </a:r>
          </a:p>
          <a:p>
            <a:pPr defTabSz="914192"/>
            <a:r>
              <a:rPr lang="en-US" sz="1765" dirty="0" err="1">
                <a:solidFill>
                  <a:srgbClr val="000000"/>
                </a:solidFill>
                <a:latin typeface="Consolas"/>
              </a:rPr>
              <a:t>DateName</a:t>
            </a:r>
            <a:endParaRPr lang="en-US" sz="1765" dirty="0">
              <a:solidFill>
                <a:srgbClr val="000000"/>
              </a:solidFill>
              <a:latin typeface="Consolas"/>
            </a:endParaRPr>
          </a:p>
          <a:p>
            <a:pPr defTabSz="914192"/>
            <a:r>
              <a:rPr lang="en-US" sz="1765" dirty="0" err="1">
                <a:solidFill>
                  <a:srgbClr val="000000"/>
                </a:solidFill>
                <a:latin typeface="Consolas"/>
              </a:rPr>
              <a:t>DatePart</a:t>
            </a:r>
            <a:endParaRPr lang="en-US" sz="1765" dirty="0">
              <a:solidFill>
                <a:srgbClr val="000000"/>
              </a:solidFill>
              <a:latin typeface="Consolas"/>
            </a:endParaRPr>
          </a:p>
          <a:p>
            <a:pPr defTabSz="914192"/>
            <a:r>
              <a:rPr lang="en-US" sz="1765" dirty="0">
                <a:solidFill>
                  <a:srgbClr val="000000"/>
                </a:solidFill>
                <a:latin typeface="Consolas"/>
              </a:rPr>
              <a:t>Day</a:t>
            </a:r>
          </a:p>
          <a:p>
            <a:pPr defTabSz="914192"/>
            <a:r>
              <a:rPr lang="en-US" sz="1765" dirty="0">
                <a:solidFill>
                  <a:srgbClr val="000000"/>
                </a:solidFill>
                <a:latin typeface="Consolas"/>
              </a:rPr>
              <a:t>Month</a:t>
            </a:r>
          </a:p>
          <a:p>
            <a:pPr defTabSz="914192"/>
            <a:r>
              <a:rPr lang="en-US" sz="1765" dirty="0">
                <a:solidFill>
                  <a:srgbClr val="000000"/>
                </a:solidFill>
                <a:latin typeface="Consolas"/>
              </a:rPr>
              <a:t>Year</a:t>
            </a:r>
          </a:p>
          <a:p>
            <a:pPr defTabSz="914192"/>
            <a:r>
              <a:rPr lang="en-US" sz="1765" dirty="0" err="1">
                <a:solidFill>
                  <a:srgbClr val="000000"/>
                </a:solidFill>
                <a:latin typeface="Consolas"/>
              </a:rPr>
              <a:t>DateTimeFromParts</a:t>
            </a:r>
            <a:endParaRPr lang="en-US" sz="1765" dirty="0">
              <a:solidFill>
                <a:srgbClr val="000000"/>
              </a:solidFill>
              <a:latin typeface="Consolas"/>
            </a:endParaRPr>
          </a:p>
          <a:p>
            <a:pPr defTabSz="914192"/>
            <a:r>
              <a:rPr lang="en-US" sz="1765" dirty="0" err="1">
                <a:solidFill>
                  <a:srgbClr val="000000"/>
                </a:solidFill>
                <a:latin typeface="Consolas"/>
              </a:rPr>
              <a:t>DateDiff</a:t>
            </a:r>
            <a:endParaRPr lang="en-US" sz="1765" dirty="0">
              <a:solidFill>
                <a:srgbClr val="000000"/>
              </a:solidFill>
              <a:latin typeface="Consolas"/>
            </a:endParaRPr>
          </a:p>
          <a:p>
            <a:pPr defTabSz="914192"/>
            <a:r>
              <a:rPr lang="en-US" sz="1765" dirty="0" err="1">
                <a:solidFill>
                  <a:srgbClr val="000000"/>
                </a:solidFill>
                <a:latin typeface="Consolas"/>
              </a:rPr>
              <a:t>DateAdd</a:t>
            </a:r>
            <a:endParaRPr lang="en-US" sz="1765" dirty="0">
              <a:solidFill>
                <a:srgbClr val="000000"/>
              </a:solidFill>
              <a:latin typeface="Consolas"/>
            </a:endParaRPr>
          </a:p>
        </p:txBody>
      </p:sp>
    </p:spTree>
    <p:extLst>
      <p:ext uri="{BB962C8B-B14F-4D97-AF65-F5344CB8AC3E}">
        <p14:creationId xmlns:p14="http://schemas.microsoft.com/office/powerpoint/2010/main" val="8379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37711" y="217268"/>
            <a:ext cx="11653425" cy="899409"/>
          </a:xfrm>
        </p:spPr>
        <p:txBody>
          <a:bodyPr/>
          <a:lstStyle/>
          <a:p>
            <a:r>
              <a:rPr lang="en-US" dirty="0">
                <a:latin typeface="Segoe UI Light" panose="020B0502040204020203" pitchFamily="34" charset="0"/>
                <a:cs typeface="Segoe UI Light" panose="020B0502040204020203" pitchFamily="34" charset="0"/>
              </a:rPr>
              <a:t>Events and Time</a:t>
            </a:r>
          </a:p>
        </p:txBody>
      </p:sp>
      <p:sp>
        <p:nvSpPr>
          <p:cNvPr id="5" name="Text Placeholder 4"/>
          <p:cNvSpPr>
            <a:spLocks noGrp="1"/>
          </p:cNvSpPr>
          <p:nvPr>
            <p:ph type="body" sz="quarter" idx="4294967295"/>
          </p:nvPr>
        </p:nvSpPr>
        <p:spPr>
          <a:xfrm>
            <a:off x="419449" y="964182"/>
            <a:ext cx="11502486" cy="4960269"/>
          </a:xfrm>
        </p:spPr>
        <p:txBody>
          <a:bodyPr>
            <a:normAutofit lnSpcReduction="10000"/>
          </a:bodyPr>
          <a:lstStyle/>
          <a:p>
            <a:r>
              <a:rPr lang="en-US" sz="3136" dirty="0">
                <a:solidFill>
                  <a:srgbClr val="7FBA00"/>
                </a:solidFill>
              </a:rPr>
              <a:t>Every event that flows through the system has a timestamp</a:t>
            </a:r>
            <a:endParaRPr lang="en-US" dirty="0">
              <a:solidFill>
                <a:srgbClr val="7FBA00"/>
              </a:solidFill>
              <a:latin typeface="+mj-lt"/>
            </a:endParaRPr>
          </a:p>
          <a:p>
            <a:pPr marL="0" lvl="1" indent="0">
              <a:buNone/>
            </a:pPr>
            <a:endParaRPr lang="en-US" dirty="0"/>
          </a:p>
          <a:p>
            <a:pPr marL="0" lvl="1" indent="0">
              <a:buNone/>
            </a:pPr>
            <a:r>
              <a:rPr lang="en-US" dirty="0"/>
              <a:t>User can pick it from the payload</a:t>
            </a:r>
          </a:p>
          <a:p>
            <a:r>
              <a:rPr lang="en-US" sz="1961" dirty="0">
                <a:solidFill>
                  <a:srgbClr val="002050">
                    <a:lumMod val="50000"/>
                    <a:lumOff val="50000"/>
                  </a:srgbClr>
                </a:solidFill>
                <a:latin typeface="Consolas"/>
              </a:rPr>
              <a:t>	</a:t>
            </a:r>
            <a:r>
              <a:rPr lang="en-US" sz="2353" dirty="0">
                <a:solidFill>
                  <a:schemeClr val="tx2">
                    <a:lumMod val="60000"/>
                    <a:lumOff val="40000"/>
                  </a:schemeClr>
                </a:solidFill>
                <a:latin typeface="Consolas"/>
              </a:rPr>
              <a:t>SELECT</a:t>
            </a:r>
            <a:r>
              <a:rPr lang="en-US" sz="2353" dirty="0">
                <a:solidFill>
                  <a:schemeClr val="tx2">
                    <a:lumMod val="75000"/>
                  </a:schemeClr>
                </a:solidFill>
                <a:latin typeface="Consolas"/>
              </a:rPr>
              <a:t> </a:t>
            </a:r>
            <a:r>
              <a:rPr lang="en-US" sz="2353" dirty="0">
                <a:latin typeface="Consolas"/>
              </a:rPr>
              <a:t>* </a:t>
            </a:r>
            <a:r>
              <a:rPr lang="en-US" sz="2353" dirty="0">
                <a:solidFill>
                  <a:schemeClr val="tx2">
                    <a:lumMod val="60000"/>
                    <a:lumOff val="40000"/>
                  </a:schemeClr>
                </a:solidFill>
                <a:latin typeface="Consolas"/>
              </a:rPr>
              <a:t>FROM</a:t>
            </a:r>
            <a:r>
              <a:rPr lang="en-US" sz="2353" dirty="0">
                <a:solidFill>
                  <a:schemeClr val="tx2">
                    <a:lumMod val="75000"/>
                  </a:schemeClr>
                </a:solidFill>
                <a:latin typeface="Consolas"/>
              </a:rPr>
              <a:t> </a:t>
            </a:r>
            <a:r>
              <a:rPr lang="en-US" sz="2353" dirty="0" err="1">
                <a:latin typeface="Consolas"/>
              </a:rPr>
              <a:t>InputStream</a:t>
            </a:r>
            <a:r>
              <a:rPr lang="en-US" sz="2353" dirty="0">
                <a:solidFill>
                  <a:schemeClr val="tx2">
                    <a:lumMod val="75000"/>
                  </a:schemeClr>
                </a:solidFill>
                <a:latin typeface="Consolas"/>
              </a:rPr>
              <a:t> </a:t>
            </a:r>
            <a:r>
              <a:rPr lang="en-US" sz="2353" dirty="0">
                <a:solidFill>
                  <a:schemeClr val="tx2">
                    <a:lumMod val="60000"/>
                    <a:lumOff val="40000"/>
                  </a:schemeClr>
                </a:solidFill>
                <a:latin typeface="Consolas"/>
              </a:rPr>
              <a:t>TIMESTAMP</a:t>
            </a:r>
            <a:r>
              <a:rPr lang="en-US" sz="2353" dirty="0">
                <a:solidFill>
                  <a:srgbClr val="7030A0"/>
                </a:solidFill>
                <a:latin typeface="Consolas"/>
              </a:rPr>
              <a:t> </a:t>
            </a:r>
            <a:r>
              <a:rPr lang="en-US" sz="2353" dirty="0">
                <a:solidFill>
                  <a:schemeClr val="tx2">
                    <a:lumMod val="60000"/>
                    <a:lumOff val="40000"/>
                  </a:schemeClr>
                </a:solidFill>
                <a:latin typeface="Consolas"/>
              </a:rPr>
              <a:t>BY</a:t>
            </a:r>
            <a:r>
              <a:rPr lang="en-US" sz="2353" dirty="0">
                <a:solidFill>
                  <a:schemeClr val="tx2">
                    <a:lumMod val="75000"/>
                  </a:schemeClr>
                </a:solidFill>
                <a:latin typeface="Consolas"/>
              </a:rPr>
              <a:t> </a:t>
            </a:r>
            <a:r>
              <a:rPr lang="en-US" sz="2353" dirty="0" err="1">
                <a:latin typeface="Consolas"/>
              </a:rPr>
              <a:t>CreatedAt</a:t>
            </a:r>
            <a:endParaRPr lang="en-US" sz="2353" dirty="0">
              <a:latin typeface="Consolas"/>
            </a:endParaRPr>
          </a:p>
          <a:p>
            <a:pPr marL="0" lvl="1" indent="0">
              <a:buNone/>
            </a:pPr>
            <a:endParaRPr lang="en-US" dirty="0"/>
          </a:p>
          <a:p>
            <a:pPr marL="0" lvl="1" indent="0">
              <a:buNone/>
            </a:pPr>
            <a:r>
              <a:rPr lang="en-US" dirty="0"/>
              <a:t>Or the system can assign timestamps automatically based on the event arrival time</a:t>
            </a:r>
          </a:p>
          <a:p>
            <a:r>
              <a:rPr lang="en-US" sz="1961" dirty="0">
                <a:solidFill>
                  <a:srgbClr val="002050">
                    <a:lumMod val="50000"/>
                    <a:lumOff val="50000"/>
                  </a:srgbClr>
                </a:solidFill>
                <a:latin typeface="Consolas"/>
              </a:rPr>
              <a:t>	</a:t>
            </a:r>
            <a:r>
              <a:rPr lang="en-US" sz="2353" dirty="0">
                <a:solidFill>
                  <a:schemeClr val="tx2">
                    <a:lumMod val="60000"/>
                    <a:lumOff val="40000"/>
                  </a:schemeClr>
                </a:solidFill>
                <a:latin typeface="Consolas"/>
              </a:rPr>
              <a:t>SELECT</a:t>
            </a:r>
            <a:r>
              <a:rPr lang="en-US" sz="2353" dirty="0">
                <a:solidFill>
                  <a:srgbClr val="505050">
                    <a:lumMod val="75000"/>
                  </a:srgbClr>
                </a:solidFill>
                <a:latin typeface="Consolas"/>
              </a:rPr>
              <a:t> </a:t>
            </a:r>
            <a:r>
              <a:rPr lang="en-US" sz="2353" dirty="0">
                <a:gradFill>
                  <a:gsLst>
                    <a:gs pos="1250">
                      <a:srgbClr val="505050"/>
                    </a:gs>
                    <a:gs pos="99000">
                      <a:srgbClr val="505050"/>
                    </a:gs>
                  </a:gsLst>
                  <a:lin ang="5400000" scaled="0"/>
                </a:gradFill>
                <a:latin typeface="Consolas"/>
              </a:rPr>
              <a:t>* </a:t>
            </a:r>
            <a:r>
              <a:rPr lang="en-US" sz="2353" dirty="0">
                <a:solidFill>
                  <a:schemeClr val="tx2">
                    <a:lumMod val="60000"/>
                    <a:lumOff val="40000"/>
                  </a:schemeClr>
                </a:solidFill>
                <a:latin typeface="Consolas"/>
              </a:rPr>
              <a:t>FROM</a:t>
            </a:r>
            <a:r>
              <a:rPr lang="en-US" sz="2353" dirty="0">
                <a:solidFill>
                  <a:srgbClr val="505050">
                    <a:lumMod val="75000"/>
                  </a:srgbClr>
                </a:solidFill>
                <a:latin typeface="Consolas"/>
              </a:rPr>
              <a:t> </a:t>
            </a:r>
            <a:r>
              <a:rPr lang="en-US" sz="2353" dirty="0" err="1">
                <a:gradFill>
                  <a:gsLst>
                    <a:gs pos="1250">
                      <a:srgbClr val="505050"/>
                    </a:gs>
                    <a:gs pos="99000">
                      <a:srgbClr val="505050"/>
                    </a:gs>
                  </a:gsLst>
                  <a:lin ang="5400000" scaled="0"/>
                </a:gradFill>
                <a:latin typeface="Consolas"/>
              </a:rPr>
              <a:t>InputStream</a:t>
            </a:r>
            <a:endParaRPr lang="en-US" sz="2353" dirty="0"/>
          </a:p>
          <a:p>
            <a:endParaRPr lang="en-US" sz="1961" dirty="0">
              <a:solidFill>
                <a:srgbClr val="002050">
                  <a:lumMod val="50000"/>
                  <a:lumOff val="50000"/>
                </a:srgbClr>
              </a:solidFill>
              <a:latin typeface="Consolas"/>
            </a:endParaRPr>
          </a:p>
          <a:p>
            <a:r>
              <a:rPr lang="en-US" sz="3136" dirty="0">
                <a:solidFill>
                  <a:srgbClr val="7FBA00"/>
                </a:solidFill>
              </a:rPr>
              <a:t>Projecting timestamp into payload</a:t>
            </a:r>
          </a:p>
          <a:p>
            <a:r>
              <a:rPr lang="en-US" sz="2353" dirty="0">
                <a:solidFill>
                  <a:schemeClr val="accent1">
                    <a:lumMod val="50000"/>
                    <a:lumOff val="50000"/>
                  </a:schemeClr>
                </a:solidFill>
                <a:latin typeface="Consolas"/>
              </a:rPr>
              <a:t>	</a:t>
            </a:r>
            <a:r>
              <a:rPr lang="en-US" sz="2353" dirty="0">
                <a:solidFill>
                  <a:schemeClr val="tx2">
                    <a:lumMod val="60000"/>
                    <a:lumOff val="40000"/>
                  </a:schemeClr>
                </a:solidFill>
                <a:latin typeface="Consolas"/>
              </a:rPr>
              <a:t>SELECT</a:t>
            </a:r>
            <a:r>
              <a:rPr lang="en-US" sz="2353" dirty="0">
                <a:latin typeface="Consolas"/>
              </a:rPr>
              <a:t> </a:t>
            </a:r>
            <a:r>
              <a:rPr lang="en-US" sz="2353" dirty="0" err="1">
                <a:solidFill>
                  <a:srgbClr val="7030A0"/>
                </a:solidFill>
                <a:latin typeface="Consolas"/>
              </a:rPr>
              <a:t>System.Timestamp</a:t>
            </a:r>
            <a:r>
              <a:rPr lang="en-US" sz="2353" dirty="0">
                <a:latin typeface="Consolas"/>
              </a:rPr>
              <a:t> </a:t>
            </a:r>
            <a:r>
              <a:rPr lang="en-US" sz="2353" dirty="0">
                <a:solidFill>
                  <a:schemeClr val="tx2">
                    <a:lumMod val="60000"/>
                    <a:lumOff val="40000"/>
                  </a:schemeClr>
                </a:solidFill>
                <a:latin typeface="Consolas"/>
              </a:rPr>
              <a:t>AS</a:t>
            </a:r>
            <a:r>
              <a:rPr lang="en-US" sz="2353" dirty="0">
                <a:latin typeface="Consolas"/>
              </a:rPr>
              <a:t> Time</a:t>
            </a:r>
            <a:r>
              <a:rPr lang="en-US" sz="2353">
                <a:latin typeface="Consolas"/>
              </a:rPr>
              <a:t>, Id </a:t>
            </a:r>
            <a:r>
              <a:rPr lang="en-US" sz="2353" dirty="0">
                <a:solidFill>
                  <a:schemeClr val="tx2">
                    <a:lumMod val="60000"/>
                    <a:lumOff val="40000"/>
                  </a:schemeClr>
                </a:solidFill>
                <a:latin typeface="Consolas"/>
              </a:rPr>
              <a:t>FROM</a:t>
            </a:r>
            <a:r>
              <a:rPr lang="en-US" sz="2353" dirty="0">
                <a:latin typeface="Consolas"/>
              </a:rPr>
              <a:t> </a:t>
            </a:r>
            <a:r>
              <a:rPr lang="en-US" sz="2353" dirty="0" err="1">
                <a:gradFill>
                  <a:gsLst>
                    <a:gs pos="1250">
                      <a:srgbClr val="505050"/>
                    </a:gs>
                    <a:gs pos="99000">
                      <a:srgbClr val="505050"/>
                    </a:gs>
                  </a:gsLst>
                  <a:lin ang="5400000" scaled="0"/>
                </a:gradFill>
                <a:latin typeface="Consolas"/>
              </a:rPr>
              <a:t>InputStream</a:t>
            </a:r>
            <a:r>
              <a:rPr lang="en-US" sz="2353" dirty="0">
                <a:solidFill>
                  <a:schemeClr val="tx2">
                    <a:lumMod val="60000"/>
                    <a:lumOff val="40000"/>
                  </a:schemeClr>
                </a:solidFill>
                <a:latin typeface="Consolas"/>
              </a:rPr>
              <a:t> </a:t>
            </a:r>
            <a:endParaRPr lang="en-US" sz="2353" dirty="0">
              <a:latin typeface="Consolas"/>
            </a:endParaRPr>
          </a:p>
          <a:p>
            <a:endParaRPr lang="en-US" sz="1961" dirty="0">
              <a:latin typeface="Consolas"/>
            </a:endParaRPr>
          </a:p>
          <a:p>
            <a:r>
              <a:rPr lang="en-US" sz="1567" dirty="0"/>
              <a:t>Note:  </a:t>
            </a:r>
            <a:r>
              <a:rPr lang="en-US" sz="1567" dirty="0" err="1">
                <a:latin typeface="Consolas"/>
              </a:rPr>
              <a:t>System.Timestamp</a:t>
            </a:r>
            <a:r>
              <a:rPr lang="en-US" sz="1567" dirty="0">
                <a:latin typeface="Consolas"/>
              </a:rPr>
              <a:t> </a:t>
            </a:r>
            <a:r>
              <a:rPr lang="en-US" sz="1567" dirty="0"/>
              <a:t>is a reserved property that exposes the timestamp of an event.</a:t>
            </a:r>
          </a:p>
        </p:txBody>
      </p:sp>
    </p:spTree>
    <p:extLst>
      <p:ext uri="{BB962C8B-B14F-4D97-AF65-F5344CB8AC3E}">
        <p14:creationId xmlns:p14="http://schemas.microsoft.com/office/powerpoint/2010/main" val="32999096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Windowing Concepts</a:t>
            </a:r>
          </a:p>
        </p:txBody>
      </p:sp>
      <p:sp>
        <p:nvSpPr>
          <p:cNvPr id="50" name="TextBox 49"/>
          <p:cNvSpPr txBox="1"/>
          <p:nvPr/>
        </p:nvSpPr>
        <p:spPr>
          <a:xfrm>
            <a:off x="720083" y="1922618"/>
            <a:ext cx="8171148" cy="1910010"/>
          </a:xfrm>
          <a:prstGeom prst="rect">
            <a:avLst/>
          </a:prstGeom>
          <a:noFill/>
        </p:spPr>
        <p:txBody>
          <a:bodyPr wrap="none" lIns="0" tIns="0" rIns="0" bIns="0" rtlCol="0">
            <a:spAutoFit/>
          </a:bodyPr>
          <a:lstStyle/>
          <a:p>
            <a:pPr marL="342768" indent="-342768">
              <a:spcAft>
                <a:spcPts val="1200"/>
              </a:spcAft>
              <a:buFont typeface="Arial" panose="020B0604020202020204" pitchFamily="34" charset="0"/>
              <a:buChar char="•"/>
            </a:pPr>
            <a:r>
              <a:rPr lang="en-US" sz="2353" dirty="0"/>
              <a:t>Windows can be – Hopping, Sliding or Tumbling</a:t>
            </a:r>
          </a:p>
          <a:p>
            <a:pPr marL="342768" indent="-342768">
              <a:spcAft>
                <a:spcPts val="1200"/>
              </a:spcAft>
              <a:buFont typeface="Arial" panose="020B0604020202020204" pitchFamily="34" charset="0"/>
              <a:buChar char="•"/>
            </a:pPr>
            <a:r>
              <a:rPr lang="en-US" sz="2353" dirty="0"/>
              <a:t>Windows are fixed length</a:t>
            </a:r>
          </a:p>
          <a:p>
            <a:pPr marL="342768" indent="-342768">
              <a:spcAft>
                <a:spcPts val="1200"/>
              </a:spcAft>
              <a:buFont typeface="Arial" panose="020B0604020202020204" pitchFamily="34" charset="0"/>
              <a:buChar char="•"/>
            </a:pPr>
            <a:r>
              <a:rPr lang="en-US" sz="2353" dirty="0"/>
              <a:t>Output event will have the timestamp of the end of the window</a:t>
            </a:r>
          </a:p>
          <a:p>
            <a:pPr marL="342768" indent="-342768">
              <a:spcAft>
                <a:spcPts val="1200"/>
              </a:spcAft>
              <a:buFont typeface="Arial" panose="020B0604020202020204" pitchFamily="34" charset="0"/>
              <a:buChar char="•"/>
            </a:pPr>
            <a:r>
              <a:rPr lang="en-US" sz="2353" dirty="0"/>
              <a:t>Must be used in a GROUP BY clause</a:t>
            </a:r>
          </a:p>
        </p:txBody>
      </p:sp>
      <p:grpSp>
        <p:nvGrpSpPr>
          <p:cNvPr id="3" name="Group 2"/>
          <p:cNvGrpSpPr/>
          <p:nvPr/>
        </p:nvGrpSpPr>
        <p:grpSpPr>
          <a:xfrm>
            <a:off x="2896710" y="3991132"/>
            <a:ext cx="6460588" cy="2497737"/>
            <a:chOff x="87362" y="3124646"/>
            <a:chExt cx="6591071" cy="2548183"/>
          </a:xfrm>
        </p:grpSpPr>
        <p:sp>
          <p:nvSpPr>
            <p:cNvPr id="5" name="Rectangle 4"/>
            <p:cNvSpPr/>
            <p:nvPr/>
          </p:nvSpPr>
          <p:spPr bwMode="auto">
            <a:xfrm>
              <a:off x="958126" y="3776325"/>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100" dirty="0">
                  <a:solidFill>
                    <a:schemeClr val="bg1"/>
                  </a:solidFill>
                  <a:latin typeface="Segoe UI Light" panose="020B0502040204020203" pitchFamily="34" charset="0"/>
                </a:rPr>
                <a:t>1</a:t>
              </a:r>
            </a:p>
          </p:txBody>
        </p:sp>
        <p:sp>
          <p:nvSpPr>
            <p:cNvPr id="7" name="Rectangle 6"/>
            <p:cNvSpPr/>
            <p:nvPr/>
          </p:nvSpPr>
          <p:spPr bwMode="auto">
            <a:xfrm>
              <a:off x="1286696" y="3776325"/>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100" dirty="0">
                  <a:solidFill>
                    <a:schemeClr val="bg1"/>
                  </a:solidFill>
                  <a:latin typeface="Segoe UI Light" panose="020B0502040204020203" pitchFamily="34" charset="0"/>
                </a:rPr>
                <a:t>5</a:t>
              </a:r>
            </a:p>
          </p:txBody>
        </p:sp>
        <p:sp>
          <p:nvSpPr>
            <p:cNvPr id="8" name="Rectangle 7"/>
            <p:cNvSpPr/>
            <p:nvPr/>
          </p:nvSpPr>
          <p:spPr bwMode="auto">
            <a:xfrm>
              <a:off x="1865841" y="3776325"/>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100" dirty="0">
                  <a:solidFill>
                    <a:schemeClr val="bg1"/>
                  </a:solidFill>
                  <a:latin typeface="Segoe UI Light" panose="020B0502040204020203" pitchFamily="34" charset="0"/>
                </a:rPr>
                <a:t>4</a:t>
              </a:r>
            </a:p>
          </p:txBody>
        </p:sp>
        <p:sp>
          <p:nvSpPr>
            <p:cNvPr id="10" name="Rectangle 9"/>
            <p:cNvSpPr/>
            <p:nvPr/>
          </p:nvSpPr>
          <p:spPr bwMode="auto">
            <a:xfrm>
              <a:off x="2483318" y="3776325"/>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100" dirty="0">
                  <a:solidFill>
                    <a:schemeClr val="bg1"/>
                  </a:solidFill>
                  <a:latin typeface="Segoe UI Light" panose="020B0502040204020203" pitchFamily="34" charset="0"/>
                </a:rPr>
                <a:t>2</a:t>
              </a:r>
            </a:p>
          </p:txBody>
        </p:sp>
        <p:sp>
          <p:nvSpPr>
            <p:cNvPr id="11" name="Rectangle 10"/>
            <p:cNvSpPr/>
            <p:nvPr/>
          </p:nvSpPr>
          <p:spPr bwMode="auto">
            <a:xfrm>
              <a:off x="2183095" y="3776325"/>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100" dirty="0">
                  <a:solidFill>
                    <a:schemeClr val="bg1"/>
                  </a:solidFill>
                  <a:latin typeface="Segoe UI Light" panose="020B0502040204020203" pitchFamily="34" charset="0"/>
                </a:rPr>
                <a:t>6</a:t>
              </a:r>
            </a:p>
          </p:txBody>
        </p:sp>
        <p:sp>
          <p:nvSpPr>
            <p:cNvPr id="12" name="Rectangle 11"/>
            <p:cNvSpPr/>
            <p:nvPr/>
          </p:nvSpPr>
          <p:spPr bwMode="auto">
            <a:xfrm>
              <a:off x="3889674" y="3776325"/>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100" dirty="0">
                  <a:solidFill>
                    <a:schemeClr val="bg1"/>
                  </a:solidFill>
                  <a:latin typeface="Segoe UI Light" panose="020B0502040204020203" pitchFamily="34" charset="0"/>
                </a:rPr>
                <a:t>8</a:t>
              </a:r>
            </a:p>
          </p:txBody>
        </p:sp>
        <p:sp>
          <p:nvSpPr>
            <p:cNvPr id="13" name="Rectangle 12"/>
            <p:cNvSpPr/>
            <p:nvPr/>
          </p:nvSpPr>
          <p:spPr bwMode="auto">
            <a:xfrm>
              <a:off x="4202674" y="3776325"/>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100" dirty="0">
                  <a:solidFill>
                    <a:schemeClr val="bg1"/>
                  </a:solidFill>
                  <a:latin typeface="Segoe UI Light" panose="020B0502040204020203" pitchFamily="34" charset="0"/>
                </a:rPr>
                <a:t>6</a:t>
              </a:r>
            </a:p>
          </p:txBody>
        </p:sp>
        <p:sp>
          <p:nvSpPr>
            <p:cNvPr id="14" name="Rectangle 13"/>
            <p:cNvSpPr/>
            <p:nvPr/>
          </p:nvSpPr>
          <p:spPr bwMode="auto">
            <a:xfrm>
              <a:off x="4941550" y="3784588"/>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100" dirty="0">
                  <a:solidFill>
                    <a:schemeClr val="bg1"/>
                  </a:solidFill>
                  <a:latin typeface="Segoe UI Light" panose="020B0502040204020203" pitchFamily="34" charset="0"/>
                </a:rPr>
                <a:t>4</a:t>
              </a:r>
            </a:p>
          </p:txBody>
        </p:sp>
        <p:cxnSp>
          <p:nvCxnSpPr>
            <p:cNvPr id="36" name="Straight Arrow Connector 35"/>
            <p:cNvCxnSpPr>
              <a:stCxn id="15" idx="6"/>
            </p:cNvCxnSpPr>
            <p:nvPr/>
          </p:nvCxnSpPr>
          <p:spPr>
            <a:xfrm>
              <a:off x="879643" y="4188060"/>
              <a:ext cx="4937058" cy="0"/>
            </a:xfrm>
            <a:prstGeom prst="straightConnector1">
              <a:avLst/>
            </a:prstGeom>
            <a:ln>
              <a:solidFill>
                <a:schemeClr val="tx2">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46461" y="4375843"/>
              <a:ext cx="101067" cy="219795"/>
            </a:xfrm>
            <a:prstGeom prst="rect">
              <a:avLst/>
            </a:prstGeom>
            <a:noFill/>
          </p:spPr>
          <p:txBody>
            <a:bodyPr wrap="none" lIns="0" tIns="0" rIns="0" bIns="0" rtlCol="0">
              <a:spAutoFit/>
            </a:bodyPr>
            <a:lstStyle/>
            <a:p>
              <a:r>
                <a:rPr lang="en-US" sz="1400" spc="-70" dirty="0">
                  <a:solidFill>
                    <a:schemeClr val="tx2"/>
                  </a:solidFill>
                  <a:latin typeface="Segoe UI Light" panose="020B0502040204020203" pitchFamily="34" charset="0"/>
                </a:rPr>
                <a:t>t1</a:t>
              </a:r>
            </a:p>
          </p:txBody>
        </p:sp>
        <p:sp>
          <p:nvSpPr>
            <p:cNvPr id="40" name="TextBox 39"/>
            <p:cNvSpPr txBox="1"/>
            <p:nvPr/>
          </p:nvSpPr>
          <p:spPr>
            <a:xfrm>
              <a:off x="1727147" y="4375843"/>
              <a:ext cx="130504" cy="219795"/>
            </a:xfrm>
            <a:prstGeom prst="rect">
              <a:avLst/>
            </a:prstGeom>
            <a:noFill/>
          </p:spPr>
          <p:txBody>
            <a:bodyPr wrap="none" lIns="0" tIns="0" rIns="0" bIns="0" rtlCol="0">
              <a:spAutoFit/>
            </a:bodyPr>
            <a:lstStyle/>
            <a:p>
              <a:r>
                <a:rPr lang="en-US" sz="1400" spc="-70" dirty="0">
                  <a:solidFill>
                    <a:schemeClr val="tx2"/>
                  </a:solidFill>
                  <a:latin typeface="Segoe UI Light" panose="020B0502040204020203" pitchFamily="34" charset="0"/>
                </a:rPr>
                <a:t>t2</a:t>
              </a:r>
            </a:p>
          </p:txBody>
        </p:sp>
        <p:sp>
          <p:nvSpPr>
            <p:cNvPr id="44" name="TextBox 43"/>
            <p:cNvSpPr txBox="1"/>
            <p:nvPr/>
          </p:nvSpPr>
          <p:spPr>
            <a:xfrm>
              <a:off x="4626889" y="4375843"/>
              <a:ext cx="130504" cy="219795"/>
            </a:xfrm>
            <a:prstGeom prst="rect">
              <a:avLst/>
            </a:prstGeom>
            <a:noFill/>
          </p:spPr>
          <p:txBody>
            <a:bodyPr wrap="none" lIns="0" tIns="0" rIns="0" bIns="0" rtlCol="0">
              <a:spAutoFit/>
            </a:bodyPr>
            <a:lstStyle/>
            <a:p>
              <a:r>
                <a:rPr lang="en-US" sz="1400" spc="-70" dirty="0">
                  <a:solidFill>
                    <a:schemeClr val="tx2"/>
                  </a:solidFill>
                  <a:latin typeface="Segoe UI Light" panose="020B0502040204020203" pitchFamily="34" charset="0"/>
                </a:rPr>
                <a:t>t5</a:t>
              </a:r>
            </a:p>
          </p:txBody>
        </p:sp>
        <p:sp>
          <p:nvSpPr>
            <p:cNvPr id="45" name="TextBox 44"/>
            <p:cNvSpPr txBox="1"/>
            <p:nvPr/>
          </p:nvSpPr>
          <p:spPr>
            <a:xfrm>
              <a:off x="5382801" y="4375843"/>
              <a:ext cx="130504" cy="219795"/>
            </a:xfrm>
            <a:prstGeom prst="rect">
              <a:avLst/>
            </a:prstGeom>
            <a:noFill/>
          </p:spPr>
          <p:txBody>
            <a:bodyPr wrap="none" lIns="0" tIns="0" rIns="0" bIns="0" rtlCol="0">
              <a:spAutoFit/>
            </a:bodyPr>
            <a:lstStyle/>
            <a:p>
              <a:r>
                <a:rPr lang="en-US" sz="1400" spc="-70" dirty="0">
                  <a:solidFill>
                    <a:schemeClr val="tx2"/>
                  </a:solidFill>
                  <a:latin typeface="Segoe UI Light" panose="020B0502040204020203" pitchFamily="34" charset="0"/>
                </a:rPr>
                <a:t>t6</a:t>
              </a:r>
            </a:p>
          </p:txBody>
        </p:sp>
        <p:sp>
          <p:nvSpPr>
            <p:cNvPr id="47" name="TextBox 46"/>
            <p:cNvSpPr txBox="1"/>
            <p:nvPr/>
          </p:nvSpPr>
          <p:spPr>
            <a:xfrm>
              <a:off x="2700816" y="4375843"/>
              <a:ext cx="130504" cy="219795"/>
            </a:xfrm>
            <a:prstGeom prst="rect">
              <a:avLst/>
            </a:prstGeom>
            <a:noFill/>
          </p:spPr>
          <p:txBody>
            <a:bodyPr wrap="none" lIns="0" tIns="0" rIns="0" bIns="0" rtlCol="0">
              <a:spAutoFit/>
            </a:bodyPr>
            <a:lstStyle/>
            <a:p>
              <a:r>
                <a:rPr lang="en-US" sz="1400" spc="-70" dirty="0">
                  <a:solidFill>
                    <a:schemeClr val="tx2"/>
                  </a:solidFill>
                  <a:latin typeface="Segoe UI Light" panose="020B0502040204020203" pitchFamily="34" charset="0"/>
                </a:rPr>
                <a:t>t3</a:t>
              </a:r>
            </a:p>
          </p:txBody>
        </p:sp>
        <p:sp>
          <p:nvSpPr>
            <p:cNvPr id="48" name="TextBox 47"/>
            <p:cNvSpPr txBox="1"/>
            <p:nvPr/>
          </p:nvSpPr>
          <p:spPr>
            <a:xfrm>
              <a:off x="3663853" y="4375843"/>
              <a:ext cx="132139" cy="219795"/>
            </a:xfrm>
            <a:prstGeom prst="rect">
              <a:avLst/>
            </a:prstGeom>
            <a:noFill/>
          </p:spPr>
          <p:txBody>
            <a:bodyPr wrap="none" lIns="0" tIns="0" rIns="0" bIns="0" rtlCol="0">
              <a:spAutoFit/>
            </a:bodyPr>
            <a:lstStyle/>
            <a:p>
              <a:r>
                <a:rPr lang="en-US" sz="1400" spc="-70" dirty="0">
                  <a:solidFill>
                    <a:schemeClr val="tx2"/>
                  </a:solidFill>
                  <a:latin typeface="Segoe UI Light" panose="020B0502040204020203" pitchFamily="34" charset="0"/>
                </a:rPr>
                <a:t>t4</a:t>
              </a:r>
            </a:p>
          </p:txBody>
        </p:sp>
        <p:sp>
          <p:nvSpPr>
            <p:cNvPr id="49" name="TextBox 48"/>
            <p:cNvSpPr txBox="1"/>
            <p:nvPr/>
          </p:nvSpPr>
          <p:spPr>
            <a:xfrm>
              <a:off x="5876813" y="4035189"/>
              <a:ext cx="390202" cy="251194"/>
            </a:xfrm>
            <a:prstGeom prst="rect">
              <a:avLst/>
            </a:prstGeom>
            <a:noFill/>
          </p:spPr>
          <p:txBody>
            <a:bodyPr wrap="none" lIns="0" tIns="0" rIns="0" bIns="0" rtlCol="0">
              <a:spAutoFit/>
            </a:bodyPr>
            <a:lstStyle/>
            <a:p>
              <a:r>
                <a:rPr lang="en-US" sz="1600" spc="-70" dirty="0">
                  <a:solidFill>
                    <a:schemeClr val="tx2"/>
                  </a:solidFill>
                  <a:latin typeface="Segoe UI Light" panose="020B0502040204020203" pitchFamily="34" charset="0"/>
                </a:rPr>
                <a:t>Time</a:t>
              </a:r>
            </a:p>
          </p:txBody>
        </p:sp>
        <p:cxnSp>
          <p:nvCxnSpPr>
            <p:cNvPr id="58" name="Straight Connector 57"/>
            <p:cNvCxnSpPr/>
            <p:nvPr/>
          </p:nvCxnSpPr>
          <p:spPr>
            <a:xfrm rot="5400000">
              <a:off x="316364" y="3627608"/>
              <a:ext cx="1005924" cy="0"/>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a:off x="2269002" y="3666467"/>
              <a:ext cx="1005924" cy="0"/>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5400000">
              <a:off x="4182782" y="3676181"/>
              <a:ext cx="1005924" cy="0"/>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416550" y="3193391"/>
              <a:ext cx="672468" cy="219795"/>
            </a:xfrm>
            <a:prstGeom prst="rect">
              <a:avLst/>
            </a:prstGeom>
            <a:noFill/>
          </p:spPr>
          <p:txBody>
            <a:bodyPr wrap="none" lIns="0" tIns="0" rIns="0" bIns="0" rtlCol="0">
              <a:spAutoFit/>
            </a:bodyPr>
            <a:lstStyle/>
            <a:p>
              <a:r>
                <a:rPr lang="en-US" sz="1400" spc="-70" dirty="0">
                  <a:solidFill>
                    <a:schemeClr val="tx2"/>
                  </a:solidFill>
                  <a:latin typeface="Segoe UI Light" panose="020B0502040204020203" pitchFamily="34" charset="0"/>
                </a:rPr>
                <a:t>Window 1</a:t>
              </a:r>
            </a:p>
          </p:txBody>
        </p:sp>
        <p:sp>
          <p:nvSpPr>
            <p:cNvPr id="62" name="TextBox 61"/>
            <p:cNvSpPr txBox="1"/>
            <p:nvPr/>
          </p:nvSpPr>
          <p:spPr>
            <a:xfrm>
              <a:off x="3328300" y="3193391"/>
              <a:ext cx="701905" cy="219795"/>
            </a:xfrm>
            <a:prstGeom prst="rect">
              <a:avLst/>
            </a:prstGeom>
            <a:noFill/>
          </p:spPr>
          <p:txBody>
            <a:bodyPr wrap="none" lIns="0" tIns="0" rIns="0" bIns="0" rtlCol="0">
              <a:spAutoFit/>
            </a:bodyPr>
            <a:lstStyle/>
            <a:p>
              <a:r>
                <a:rPr lang="en-US" sz="1400" spc="-70" dirty="0">
                  <a:solidFill>
                    <a:schemeClr val="tx2"/>
                  </a:solidFill>
                  <a:latin typeface="Segoe UI Light" panose="020B0502040204020203" pitchFamily="34" charset="0"/>
                </a:rPr>
                <a:t>Window 2</a:t>
              </a:r>
            </a:p>
          </p:txBody>
        </p:sp>
        <p:sp>
          <p:nvSpPr>
            <p:cNvPr id="63" name="TextBox 62"/>
            <p:cNvSpPr txBox="1"/>
            <p:nvPr/>
          </p:nvSpPr>
          <p:spPr>
            <a:xfrm>
              <a:off x="5300991" y="3193391"/>
              <a:ext cx="701905" cy="219795"/>
            </a:xfrm>
            <a:prstGeom prst="rect">
              <a:avLst/>
            </a:prstGeom>
            <a:noFill/>
          </p:spPr>
          <p:txBody>
            <a:bodyPr wrap="none" lIns="0" tIns="0" rIns="0" bIns="0" rtlCol="0">
              <a:spAutoFit/>
            </a:bodyPr>
            <a:lstStyle/>
            <a:p>
              <a:r>
                <a:rPr lang="en-US" sz="1400" spc="-70" dirty="0">
                  <a:solidFill>
                    <a:schemeClr val="tx2"/>
                  </a:solidFill>
                  <a:latin typeface="Segoe UI Light" panose="020B0502040204020203" pitchFamily="34" charset="0"/>
                </a:rPr>
                <a:t>Window 3</a:t>
              </a:r>
            </a:p>
          </p:txBody>
        </p:sp>
        <p:cxnSp>
          <p:nvCxnSpPr>
            <p:cNvPr id="64" name="Straight Connector 63"/>
            <p:cNvCxnSpPr/>
            <p:nvPr/>
          </p:nvCxnSpPr>
          <p:spPr>
            <a:xfrm flipH="1">
              <a:off x="2168390" y="3301230"/>
              <a:ext cx="575622" cy="4056"/>
            </a:xfrm>
            <a:prstGeom prst="line">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flipV="1">
              <a:off x="4121689" y="3302078"/>
              <a:ext cx="545819" cy="2358"/>
            </a:xfrm>
            <a:prstGeom prst="line">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6102811" y="3301230"/>
              <a:ext cx="575622" cy="4056"/>
            </a:xfrm>
            <a:prstGeom prst="line">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2809554" y="3297221"/>
              <a:ext cx="479159" cy="12075"/>
            </a:xfrm>
            <a:prstGeom prst="line">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4723335" y="3301230"/>
              <a:ext cx="575622" cy="4056"/>
            </a:xfrm>
            <a:prstGeom prst="line">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a:off x="2259287" y="4705931"/>
              <a:ext cx="1005924" cy="0"/>
            </a:xfrm>
            <a:prstGeom prst="line">
              <a:avLst/>
            </a:prstGeom>
            <a:ln>
              <a:solidFill>
                <a:schemeClr val="tx2">
                  <a:lumMod val="60000"/>
                  <a:lumOff val="4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5400000">
              <a:off x="4173067" y="4696216"/>
              <a:ext cx="1005924" cy="0"/>
            </a:xfrm>
            <a:prstGeom prst="line">
              <a:avLst/>
            </a:prstGeom>
            <a:ln>
              <a:solidFill>
                <a:schemeClr val="tx2">
                  <a:lumMod val="60000"/>
                  <a:lumOff val="4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87362" y="4812009"/>
              <a:ext cx="1343294" cy="439589"/>
            </a:xfrm>
            <a:prstGeom prst="rect">
              <a:avLst/>
            </a:prstGeom>
            <a:noFill/>
          </p:spPr>
          <p:txBody>
            <a:bodyPr wrap="square" lIns="0" tIns="0" rIns="0" bIns="0" rtlCol="0">
              <a:spAutoFit/>
            </a:bodyPr>
            <a:lstStyle/>
            <a:p>
              <a:pPr algn="ctr"/>
              <a:r>
                <a:rPr lang="en-US" sz="1400" spc="-70" dirty="0">
                  <a:solidFill>
                    <a:schemeClr val="tx2"/>
                  </a:solidFill>
                  <a:latin typeface="Segoe UI Light" panose="020B0502040204020203" pitchFamily="34" charset="0"/>
                </a:rPr>
                <a:t>Aggregate</a:t>
              </a:r>
            </a:p>
            <a:p>
              <a:pPr algn="ctr"/>
              <a:r>
                <a:rPr lang="en-US" sz="1400" spc="-70" dirty="0">
                  <a:solidFill>
                    <a:schemeClr val="tx2"/>
                  </a:solidFill>
                  <a:latin typeface="Segoe UI Light" panose="020B0502040204020203" pitchFamily="34" charset="0"/>
                </a:rPr>
                <a:t> Function (Sum)</a:t>
              </a:r>
            </a:p>
          </p:txBody>
        </p:sp>
        <p:sp>
          <p:nvSpPr>
            <p:cNvPr id="85" name="Rectangle 84"/>
            <p:cNvSpPr/>
            <p:nvPr/>
          </p:nvSpPr>
          <p:spPr bwMode="auto">
            <a:xfrm>
              <a:off x="2572814" y="5382946"/>
              <a:ext cx="398299" cy="289883"/>
            </a:xfrm>
            <a:prstGeom prst="rect">
              <a:avLst/>
            </a:prstGeom>
            <a:solidFill>
              <a:schemeClr val="tx1">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200" dirty="0">
                  <a:solidFill>
                    <a:schemeClr val="bg1"/>
                  </a:solidFill>
                  <a:latin typeface="Segoe UI Light" panose="020B0502040204020203" pitchFamily="34" charset="0"/>
                </a:rPr>
                <a:t>18</a:t>
              </a:r>
            </a:p>
          </p:txBody>
        </p:sp>
        <p:sp>
          <p:nvSpPr>
            <p:cNvPr id="87" name="Rectangle 86"/>
            <p:cNvSpPr/>
            <p:nvPr/>
          </p:nvSpPr>
          <p:spPr bwMode="auto">
            <a:xfrm>
              <a:off x="4469433" y="5382946"/>
              <a:ext cx="396149" cy="289883"/>
            </a:xfrm>
            <a:prstGeom prst="rect">
              <a:avLst/>
            </a:prstGeom>
            <a:solidFill>
              <a:schemeClr val="tx1">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200" dirty="0">
                  <a:solidFill>
                    <a:schemeClr val="bg1"/>
                  </a:solidFill>
                  <a:latin typeface="Segoe UI Light" panose="020B0502040204020203" pitchFamily="34" charset="0"/>
                </a:rPr>
                <a:t>14</a:t>
              </a:r>
            </a:p>
          </p:txBody>
        </p:sp>
        <p:cxnSp>
          <p:nvCxnSpPr>
            <p:cNvPr id="92" name="Straight Connector 91"/>
            <p:cNvCxnSpPr/>
            <p:nvPr/>
          </p:nvCxnSpPr>
          <p:spPr>
            <a:xfrm flipV="1">
              <a:off x="866631" y="3297221"/>
              <a:ext cx="479159" cy="12075"/>
            </a:xfrm>
            <a:prstGeom prst="line">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325322" y="5426342"/>
              <a:ext cx="968472" cy="219795"/>
            </a:xfrm>
            <a:prstGeom prst="rect">
              <a:avLst/>
            </a:prstGeom>
            <a:noFill/>
          </p:spPr>
          <p:txBody>
            <a:bodyPr wrap="none" lIns="0" tIns="0" rIns="0" bIns="0" rtlCol="0">
              <a:spAutoFit/>
            </a:bodyPr>
            <a:lstStyle/>
            <a:p>
              <a:pPr algn="ctr"/>
              <a:r>
                <a:rPr lang="en-US" sz="1400" spc="-70" dirty="0">
                  <a:solidFill>
                    <a:schemeClr val="tx2"/>
                  </a:solidFill>
                  <a:latin typeface="Segoe UI Light" panose="020B0502040204020203" pitchFamily="34" charset="0"/>
                </a:rPr>
                <a:t>Output Events</a:t>
              </a:r>
            </a:p>
          </p:txBody>
        </p:sp>
        <p:sp>
          <p:nvSpPr>
            <p:cNvPr id="15" name="Oval 14"/>
            <p:cNvSpPr/>
            <p:nvPr/>
          </p:nvSpPr>
          <p:spPr bwMode="auto">
            <a:xfrm>
              <a:off x="759010" y="4130571"/>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endParaRPr lang="en-US" sz="2000" dirty="0">
                <a:solidFill>
                  <a:schemeClr val="tx2"/>
                </a:solidFill>
                <a:latin typeface="Segoe UI Light" panose="020B0502040204020203" pitchFamily="34" charset="0"/>
              </a:endParaRPr>
            </a:p>
          </p:txBody>
        </p:sp>
        <p:sp>
          <p:nvSpPr>
            <p:cNvPr id="20" name="Oval 19"/>
            <p:cNvSpPr/>
            <p:nvPr/>
          </p:nvSpPr>
          <p:spPr bwMode="auto">
            <a:xfrm>
              <a:off x="2708936" y="4130571"/>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endParaRPr lang="en-US" sz="2000" dirty="0">
                <a:solidFill>
                  <a:schemeClr val="tx2"/>
                </a:solidFill>
                <a:latin typeface="Segoe UI Light" panose="020B0502040204020203" pitchFamily="34" charset="0"/>
              </a:endParaRPr>
            </a:p>
          </p:txBody>
        </p:sp>
        <p:sp>
          <p:nvSpPr>
            <p:cNvPr id="22" name="Oval 21"/>
            <p:cNvSpPr/>
            <p:nvPr/>
          </p:nvSpPr>
          <p:spPr bwMode="auto">
            <a:xfrm>
              <a:off x="1734998" y="4130571"/>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endParaRPr lang="en-US" sz="2000" dirty="0">
                <a:solidFill>
                  <a:schemeClr val="tx2"/>
                </a:solidFill>
                <a:latin typeface="Segoe UI Light" panose="020B0502040204020203" pitchFamily="34" charset="0"/>
              </a:endParaRPr>
            </a:p>
          </p:txBody>
        </p:sp>
        <p:sp>
          <p:nvSpPr>
            <p:cNvPr id="25" name="Oval 24"/>
            <p:cNvSpPr/>
            <p:nvPr/>
          </p:nvSpPr>
          <p:spPr bwMode="auto">
            <a:xfrm>
              <a:off x="5423701" y="4130571"/>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endParaRPr lang="en-US" sz="2000" dirty="0">
                <a:solidFill>
                  <a:schemeClr val="tx2"/>
                </a:solidFill>
                <a:latin typeface="Segoe UI Light" panose="020B0502040204020203" pitchFamily="34" charset="0"/>
              </a:endParaRPr>
            </a:p>
          </p:txBody>
        </p:sp>
        <p:sp>
          <p:nvSpPr>
            <p:cNvPr id="26" name="Oval 25"/>
            <p:cNvSpPr/>
            <p:nvPr/>
          </p:nvSpPr>
          <p:spPr bwMode="auto">
            <a:xfrm>
              <a:off x="4626889" y="4130571"/>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endParaRPr lang="en-US" sz="2000" dirty="0">
                <a:solidFill>
                  <a:schemeClr val="tx2"/>
                </a:solidFill>
                <a:latin typeface="Segoe UI Light" panose="020B0502040204020203" pitchFamily="34" charset="0"/>
              </a:endParaRPr>
            </a:p>
          </p:txBody>
        </p:sp>
        <p:sp>
          <p:nvSpPr>
            <p:cNvPr id="28" name="Oval 27"/>
            <p:cNvSpPr/>
            <p:nvPr/>
          </p:nvSpPr>
          <p:spPr bwMode="auto">
            <a:xfrm>
              <a:off x="3650901" y="4130571"/>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endParaRPr lang="en-US" sz="2000" dirty="0">
                <a:solidFill>
                  <a:schemeClr val="tx2"/>
                </a:solidFill>
                <a:latin typeface="Segoe UI Light" panose="020B0502040204020203" pitchFamily="34" charset="0"/>
              </a:endParaRPr>
            </a:p>
          </p:txBody>
        </p:sp>
      </p:grpSp>
    </p:spTree>
    <p:extLst>
      <p:ext uri="{BB962C8B-B14F-4D97-AF65-F5344CB8AC3E}">
        <p14:creationId xmlns:p14="http://schemas.microsoft.com/office/powerpoint/2010/main" val="3765748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animEffect transition="in" filter="fade">
                                      <p:cBhvr>
                                        <p:cTn id="7" dur="500"/>
                                        <p:tgtEl>
                                          <p:spTgt spid="5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
                                            <p:txEl>
                                              <p:pRg st="1" end="1"/>
                                            </p:txEl>
                                          </p:spTgt>
                                        </p:tgtEl>
                                        <p:attrNameLst>
                                          <p:attrName>style.visibility</p:attrName>
                                        </p:attrNameLst>
                                      </p:cBhvr>
                                      <p:to>
                                        <p:strVal val="visible"/>
                                      </p:to>
                                    </p:set>
                                    <p:animEffect transition="in" filter="fade">
                                      <p:cBhvr>
                                        <p:cTn id="12" dur="500"/>
                                        <p:tgtEl>
                                          <p:spTgt spid="5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
                                            <p:txEl>
                                              <p:pRg st="2" end="2"/>
                                            </p:txEl>
                                          </p:spTgt>
                                        </p:tgtEl>
                                        <p:attrNameLst>
                                          <p:attrName>style.visibility</p:attrName>
                                        </p:attrNameLst>
                                      </p:cBhvr>
                                      <p:to>
                                        <p:strVal val="visible"/>
                                      </p:to>
                                    </p:set>
                                    <p:animEffect transition="in" filter="fade">
                                      <p:cBhvr>
                                        <p:cTn id="17" dur="500"/>
                                        <p:tgtEl>
                                          <p:spTgt spid="5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
                                            <p:txEl>
                                              <p:pRg st="3" end="3"/>
                                            </p:txEl>
                                          </p:spTgt>
                                        </p:tgtEl>
                                        <p:attrNameLst>
                                          <p:attrName>style.visibility</p:attrName>
                                        </p:attrNameLst>
                                      </p:cBhvr>
                                      <p:to>
                                        <p:strVal val="visible"/>
                                      </p:to>
                                    </p:set>
                                    <p:animEffect transition="in" filter="fade">
                                      <p:cBhvr>
                                        <p:cTn id="22" dur="500"/>
                                        <p:tgtEl>
                                          <p:spTgt spid="5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47959" y="256071"/>
            <a:ext cx="11146147" cy="746915"/>
          </a:xfrm>
        </p:spPr>
        <p:txBody>
          <a:bodyPr vert="horz" wrap="square" lIns="143407" tIns="89630" rIns="143407" bIns="89630" rtlCol="0" anchor="t">
            <a:noAutofit/>
          </a:bodyPr>
          <a:lstStyle/>
          <a:p>
            <a:r>
              <a:rPr lang="en-US" dirty="0">
                <a:latin typeface="Segoe UI Light" panose="020B0502040204020203" pitchFamily="34" charset="0"/>
                <a:cs typeface="Segoe UI Light" panose="020B0502040204020203" pitchFamily="34" charset="0"/>
              </a:rPr>
              <a:t>Tumbling Windows</a:t>
            </a:r>
          </a:p>
        </p:txBody>
      </p:sp>
      <p:sp>
        <p:nvSpPr>
          <p:cNvPr id="4" name="Rectangle 3"/>
          <p:cNvSpPr/>
          <p:nvPr/>
        </p:nvSpPr>
        <p:spPr>
          <a:xfrm>
            <a:off x="447960" y="5056962"/>
            <a:ext cx="10158040" cy="1225996"/>
          </a:xfrm>
          <a:prstGeom prst="rect">
            <a:avLst/>
          </a:prstGeom>
        </p:spPr>
        <p:txBody>
          <a:bodyPr wrap="square">
            <a:spAutoFit/>
          </a:bodyPr>
          <a:lstStyle/>
          <a:p>
            <a:r>
              <a:rPr lang="en-US" sz="2353" dirty="0">
                <a:solidFill>
                  <a:schemeClr val="tx2">
                    <a:lumMod val="60000"/>
                    <a:lumOff val="40000"/>
                  </a:schemeClr>
                </a:solidFill>
                <a:latin typeface="Consolas"/>
              </a:rPr>
              <a:t>SELECT </a:t>
            </a:r>
            <a:r>
              <a:rPr lang="en-US" sz="2353" dirty="0" err="1">
                <a:latin typeface="Consolas"/>
              </a:rPr>
              <a:t>TimeZone</a:t>
            </a:r>
            <a:r>
              <a:rPr lang="en-US" sz="2353" dirty="0">
                <a:latin typeface="Consolas"/>
              </a:rPr>
              <a:t>, </a:t>
            </a:r>
            <a:r>
              <a:rPr lang="en-US" sz="2353" dirty="0">
                <a:solidFill>
                  <a:srgbClr val="7030A0"/>
                </a:solidFill>
                <a:latin typeface="Consolas"/>
              </a:rPr>
              <a:t>COUNT</a:t>
            </a:r>
            <a:r>
              <a:rPr lang="en-US" sz="2353" dirty="0">
                <a:latin typeface="Consolas"/>
              </a:rPr>
              <a:t>(*) AS </a:t>
            </a:r>
            <a:r>
              <a:rPr lang="en-US" sz="2353">
                <a:latin typeface="Consolas"/>
              </a:rPr>
              <a:t>Count </a:t>
            </a:r>
            <a:endParaRPr lang="en-US" sz="2353" dirty="0">
              <a:latin typeface="Consolas"/>
            </a:endParaRPr>
          </a:p>
          <a:p>
            <a:r>
              <a:rPr lang="en-US" sz="2353">
                <a:solidFill>
                  <a:schemeClr val="tx2">
                    <a:lumMod val="60000"/>
                    <a:lumOff val="40000"/>
                  </a:schemeClr>
                </a:solidFill>
                <a:latin typeface="Consolas"/>
              </a:rPr>
              <a:t>FROM</a:t>
            </a:r>
            <a:r>
              <a:rPr lang="en-US" sz="2353">
                <a:solidFill>
                  <a:schemeClr val="tx2">
                    <a:lumMod val="75000"/>
                  </a:schemeClr>
                </a:solidFill>
                <a:latin typeface="Consolas"/>
              </a:rPr>
              <a:t> </a:t>
            </a:r>
            <a:r>
              <a:rPr lang="en-US" sz="2353" err="1">
                <a:latin typeface="Consolas"/>
              </a:rPr>
              <a:t>TwitterStream</a:t>
            </a:r>
            <a:r>
              <a:rPr lang="en-US" sz="2353">
                <a:latin typeface="Consolas"/>
              </a:rPr>
              <a:t> </a:t>
            </a:r>
            <a:r>
              <a:rPr lang="en-US" sz="2353">
                <a:solidFill>
                  <a:schemeClr val="tx2">
                    <a:lumMod val="60000"/>
                    <a:lumOff val="40000"/>
                  </a:schemeClr>
                </a:solidFill>
                <a:latin typeface="Consolas"/>
              </a:rPr>
              <a:t>TIMESTAMP</a:t>
            </a:r>
            <a:r>
              <a:rPr lang="en-US" sz="2353">
                <a:solidFill>
                  <a:schemeClr val="tx2">
                    <a:lumMod val="75000"/>
                  </a:schemeClr>
                </a:solidFill>
                <a:latin typeface="Consolas"/>
              </a:rPr>
              <a:t> </a:t>
            </a:r>
            <a:r>
              <a:rPr lang="en-US" sz="2353" dirty="0">
                <a:solidFill>
                  <a:schemeClr val="tx2">
                    <a:lumMod val="60000"/>
                    <a:lumOff val="40000"/>
                  </a:schemeClr>
                </a:solidFill>
                <a:latin typeface="Consolas"/>
              </a:rPr>
              <a:t>BY</a:t>
            </a:r>
            <a:r>
              <a:rPr lang="en-US" sz="2353" dirty="0">
                <a:solidFill>
                  <a:schemeClr val="tx2">
                    <a:lumMod val="75000"/>
                  </a:schemeClr>
                </a:solidFill>
                <a:latin typeface="Consolas"/>
              </a:rPr>
              <a:t> </a:t>
            </a:r>
            <a:r>
              <a:rPr lang="en-US" sz="2353" dirty="0" err="1">
                <a:latin typeface="Consolas"/>
              </a:rPr>
              <a:t>CreatedAt</a:t>
            </a:r>
            <a:r>
              <a:rPr lang="en-US" sz="2353" dirty="0">
                <a:solidFill>
                  <a:schemeClr val="tx2">
                    <a:lumMod val="60000"/>
                    <a:lumOff val="40000"/>
                  </a:schemeClr>
                </a:solidFill>
                <a:latin typeface="Consolas"/>
              </a:rPr>
              <a:t> </a:t>
            </a:r>
            <a:endParaRPr lang="en-US" sz="2353" dirty="0">
              <a:latin typeface="Consolas"/>
            </a:endParaRPr>
          </a:p>
          <a:p>
            <a:pPr>
              <a:lnSpc>
                <a:spcPct val="107000"/>
              </a:lnSpc>
              <a:spcAft>
                <a:spcPts val="784"/>
              </a:spcAft>
            </a:pPr>
            <a:r>
              <a:rPr lang="en-US" sz="2353" dirty="0">
                <a:solidFill>
                  <a:schemeClr val="tx2">
                    <a:lumMod val="60000"/>
                    <a:lumOff val="40000"/>
                  </a:schemeClr>
                </a:solidFill>
                <a:latin typeface="Consolas"/>
              </a:rPr>
              <a:t>GROUP</a:t>
            </a:r>
            <a:r>
              <a:rPr lang="en-US" sz="2353" dirty="0">
                <a:solidFill>
                  <a:schemeClr val="tx2">
                    <a:lumMod val="75000"/>
                  </a:schemeClr>
                </a:solidFill>
                <a:latin typeface="Consolas"/>
              </a:rPr>
              <a:t> </a:t>
            </a:r>
            <a:r>
              <a:rPr lang="en-US" sz="2353" dirty="0">
                <a:solidFill>
                  <a:schemeClr val="tx2">
                    <a:lumMod val="60000"/>
                    <a:lumOff val="40000"/>
                  </a:schemeClr>
                </a:solidFill>
                <a:latin typeface="Consolas"/>
              </a:rPr>
              <a:t>BY</a:t>
            </a:r>
            <a:r>
              <a:rPr lang="en-US" sz="2353" dirty="0">
                <a:latin typeface="Consolas"/>
              </a:rPr>
              <a:t> </a:t>
            </a:r>
            <a:r>
              <a:rPr lang="en-US" sz="2353" dirty="0" err="1">
                <a:latin typeface="Consolas"/>
              </a:rPr>
              <a:t>TimeZone</a:t>
            </a:r>
            <a:r>
              <a:rPr lang="en-US" sz="2353" dirty="0">
                <a:latin typeface="Consolas"/>
              </a:rPr>
              <a:t>,</a:t>
            </a:r>
            <a:r>
              <a:rPr lang="en-US" sz="2353" dirty="0">
                <a:solidFill>
                  <a:schemeClr val="tx2">
                    <a:lumMod val="75000"/>
                  </a:schemeClr>
                </a:solidFill>
                <a:latin typeface="Consolas"/>
              </a:rPr>
              <a:t> </a:t>
            </a:r>
            <a:r>
              <a:rPr lang="en-US" sz="2353" dirty="0" err="1">
                <a:solidFill>
                  <a:srgbClr val="7030A0"/>
                </a:solidFill>
                <a:latin typeface="Consolas"/>
              </a:rPr>
              <a:t>TumblingWindow</a:t>
            </a:r>
            <a:r>
              <a:rPr lang="en-US" sz="2353" dirty="0">
                <a:latin typeface="Consolas"/>
              </a:rPr>
              <a:t>(second,10)</a:t>
            </a:r>
            <a:r>
              <a:rPr lang="en-US" sz="2353" b="1" dirty="0">
                <a:solidFill>
                  <a:srgbClr val="7030A0"/>
                </a:solidFill>
                <a:latin typeface="Consolas"/>
              </a:rPr>
              <a:t> </a:t>
            </a:r>
            <a:endParaRPr lang="en-US" sz="2353" dirty="0">
              <a:latin typeface="Consolas"/>
            </a:endParaRPr>
          </a:p>
        </p:txBody>
      </p:sp>
      <p:sp>
        <p:nvSpPr>
          <p:cNvPr id="6" name="Rectangle 5"/>
          <p:cNvSpPr/>
          <p:nvPr/>
        </p:nvSpPr>
        <p:spPr>
          <a:xfrm>
            <a:off x="447962" y="1141728"/>
            <a:ext cx="7465185" cy="454420"/>
          </a:xfrm>
          <a:prstGeom prst="rect">
            <a:avLst/>
          </a:prstGeom>
        </p:spPr>
        <p:txBody>
          <a:bodyPr wrap="none">
            <a:spAutoFit/>
          </a:bodyPr>
          <a:lstStyle/>
          <a:p>
            <a:r>
              <a:rPr lang="en-US" sz="2353" dirty="0">
                <a:solidFill>
                  <a:srgbClr val="7FBA00"/>
                </a:solidFill>
                <a:ea typeface="Times New Roman" panose="02020603050405020304" pitchFamily="18" charset="0"/>
                <a:cs typeface="Times New Roman" panose="02020603050405020304" pitchFamily="18" charset="0"/>
              </a:rPr>
              <a:t>Tell me the count of tweets per time zone every </a:t>
            </a:r>
            <a:r>
              <a:rPr lang="en-US" sz="2353">
                <a:solidFill>
                  <a:srgbClr val="7FBA00"/>
                </a:solidFill>
                <a:ea typeface="Times New Roman" panose="02020603050405020304" pitchFamily="18" charset="0"/>
                <a:cs typeface="Times New Roman" panose="02020603050405020304" pitchFamily="18" charset="0"/>
              </a:rPr>
              <a:t>10 seconds</a:t>
            </a:r>
            <a:endParaRPr lang="en-US" sz="2353" dirty="0">
              <a:solidFill>
                <a:srgbClr val="7FBA00"/>
              </a:solidFill>
            </a:endParaRPr>
          </a:p>
        </p:txBody>
      </p:sp>
      <p:grpSp>
        <p:nvGrpSpPr>
          <p:cNvPr id="8" name="Group 7"/>
          <p:cNvGrpSpPr/>
          <p:nvPr/>
        </p:nvGrpSpPr>
        <p:grpSpPr>
          <a:xfrm>
            <a:off x="2676503" y="2009863"/>
            <a:ext cx="5897985" cy="2696605"/>
            <a:chOff x="302422" y="1412770"/>
            <a:chExt cx="6527457" cy="3252944"/>
          </a:xfrm>
        </p:grpSpPr>
        <p:sp>
          <p:nvSpPr>
            <p:cNvPr id="9" name="Rounded Rectangle 8"/>
            <p:cNvSpPr/>
            <p:nvPr/>
          </p:nvSpPr>
          <p:spPr bwMode="auto">
            <a:xfrm>
              <a:off x="362738" y="3474950"/>
              <a:ext cx="1947944" cy="40801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4" tIns="45706" rIns="45706" bIns="91414" numCol="1" spcCol="0" rtlCol="0" fromWordArt="0" anchor="t" anchorCtr="0" forceAA="0" compatLnSpc="1">
              <a:prstTxWarp prst="textNoShape">
                <a:avLst/>
              </a:prstTxWarp>
              <a:noAutofit/>
            </a:bodyPr>
            <a:lstStyle/>
            <a:p>
              <a:pPr algn="ctr" defTabSz="913748"/>
              <a:endParaRPr lang="en-US" sz="2400" spc="-5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501539"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000" dirty="0">
                  <a:solidFill>
                    <a:schemeClr val="bg1"/>
                  </a:solidFill>
                </a:rPr>
                <a:t>1</a:t>
              </a:r>
            </a:p>
          </p:txBody>
        </p:sp>
        <p:sp>
          <p:nvSpPr>
            <p:cNvPr id="11" name="Rectangle 10"/>
            <p:cNvSpPr/>
            <p:nvPr/>
          </p:nvSpPr>
          <p:spPr bwMode="auto">
            <a:xfrm>
              <a:off x="830109"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000" dirty="0">
                  <a:solidFill>
                    <a:schemeClr val="bg1"/>
                  </a:solidFill>
                </a:rPr>
                <a:t>5</a:t>
              </a:r>
            </a:p>
          </p:txBody>
        </p:sp>
        <p:sp>
          <p:nvSpPr>
            <p:cNvPr id="12" name="Rectangle 11"/>
            <p:cNvSpPr/>
            <p:nvPr/>
          </p:nvSpPr>
          <p:spPr bwMode="auto">
            <a:xfrm>
              <a:off x="1477256"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000" dirty="0">
                  <a:solidFill>
                    <a:schemeClr val="bg1"/>
                  </a:solidFill>
                </a:rPr>
                <a:t>4</a:t>
              </a:r>
            </a:p>
          </p:txBody>
        </p:sp>
        <p:sp>
          <p:nvSpPr>
            <p:cNvPr id="13" name="Rectangle 12"/>
            <p:cNvSpPr/>
            <p:nvPr/>
          </p:nvSpPr>
          <p:spPr bwMode="auto">
            <a:xfrm>
              <a:off x="1997587"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000" dirty="0">
                  <a:solidFill>
                    <a:schemeClr val="bg1"/>
                  </a:solidFill>
                </a:rPr>
                <a:t>2</a:t>
              </a:r>
            </a:p>
          </p:txBody>
        </p:sp>
        <p:sp>
          <p:nvSpPr>
            <p:cNvPr id="14" name="Rectangle 13"/>
            <p:cNvSpPr/>
            <p:nvPr/>
          </p:nvSpPr>
          <p:spPr bwMode="auto">
            <a:xfrm>
              <a:off x="1726508"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000" dirty="0">
                  <a:solidFill>
                    <a:schemeClr val="bg1"/>
                  </a:solidFill>
                </a:rPr>
                <a:t>6</a:t>
              </a:r>
            </a:p>
          </p:txBody>
        </p:sp>
        <p:sp>
          <p:nvSpPr>
            <p:cNvPr id="15" name="Rectangle 14"/>
            <p:cNvSpPr/>
            <p:nvPr/>
          </p:nvSpPr>
          <p:spPr bwMode="auto">
            <a:xfrm>
              <a:off x="3481660"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000" dirty="0">
                  <a:solidFill>
                    <a:schemeClr val="bg1"/>
                  </a:solidFill>
                </a:rPr>
                <a:t>8</a:t>
              </a:r>
            </a:p>
          </p:txBody>
        </p:sp>
        <p:sp>
          <p:nvSpPr>
            <p:cNvPr id="16" name="Rectangle 15"/>
            <p:cNvSpPr/>
            <p:nvPr/>
          </p:nvSpPr>
          <p:spPr bwMode="auto">
            <a:xfrm>
              <a:off x="3746087"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000" dirty="0">
                  <a:solidFill>
                    <a:schemeClr val="bg1"/>
                  </a:solidFill>
                </a:rPr>
                <a:t>6</a:t>
              </a:r>
            </a:p>
          </p:txBody>
        </p:sp>
        <p:sp>
          <p:nvSpPr>
            <p:cNvPr id="17" name="Rectangle 16"/>
            <p:cNvSpPr/>
            <p:nvPr/>
          </p:nvSpPr>
          <p:spPr bwMode="auto">
            <a:xfrm>
              <a:off x="4484963" y="24914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000" dirty="0">
                  <a:solidFill>
                    <a:schemeClr val="bg1"/>
                  </a:solidFill>
                </a:rPr>
                <a:t>5</a:t>
              </a:r>
            </a:p>
          </p:txBody>
        </p:sp>
        <p:cxnSp>
          <p:nvCxnSpPr>
            <p:cNvPr id="18" name="Straight Arrow Connector 17"/>
            <p:cNvCxnSpPr>
              <a:stCxn id="52" idx="6"/>
            </p:cNvCxnSpPr>
            <p:nvPr/>
          </p:nvCxnSpPr>
          <p:spPr>
            <a:xfrm flipV="1">
              <a:off x="423056" y="3112188"/>
              <a:ext cx="5961949" cy="1409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24057" y="2798181"/>
              <a:ext cx="76996" cy="222765"/>
            </a:xfrm>
            <a:prstGeom prst="rect">
              <a:avLst/>
            </a:prstGeom>
            <a:noFill/>
          </p:spPr>
          <p:txBody>
            <a:bodyPr wrap="none" lIns="0" tIns="0" rIns="0" bIns="0" rtlCol="0">
              <a:spAutoFit/>
            </a:bodyPr>
            <a:lstStyle/>
            <a:p>
              <a:r>
                <a:rPr lang="en-US" sz="1200" spc="-70" dirty="0">
                  <a:gradFill>
                    <a:gsLst>
                      <a:gs pos="2917">
                        <a:schemeClr val="tx1"/>
                      </a:gs>
                      <a:gs pos="30000">
                        <a:schemeClr val="tx1"/>
                      </a:gs>
                    </a:gsLst>
                    <a:lin ang="5400000" scaled="0"/>
                  </a:gradFill>
                </a:rPr>
                <a:t>0</a:t>
              </a:r>
            </a:p>
          </p:txBody>
        </p:sp>
        <p:sp>
          <p:nvSpPr>
            <p:cNvPr id="20" name="TextBox 19"/>
            <p:cNvSpPr txBox="1"/>
            <p:nvPr/>
          </p:nvSpPr>
          <p:spPr>
            <a:xfrm>
              <a:off x="1251130" y="2798181"/>
              <a:ext cx="76996" cy="222765"/>
            </a:xfrm>
            <a:prstGeom prst="rect">
              <a:avLst/>
            </a:prstGeom>
            <a:noFill/>
          </p:spPr>
          <p:txBody>
            <a:bodyPr wrap="none" lIns="0" tIns="0" rIns="0" bIns="0" rtlCol="0">
              <a:spAutoFit/>
            </a:bodyPr>
            <a:lstStyle/>
            <a:p>
              <a:r>
                <a:rPr lang="en-US" sz="1200" spc="-70" dirty="0">
                  <a:gradFill>
                    <a:gsLst>
                      <a:gs pos="2917">
                        <a:schemeClr val="tx1"/>
                      </a:gs>
                      <a:gs pos="30000">
                        <a:schemeClr val="tx1"/>
                      </a:gs>
                    </a:gsLst>
                    <a:lin ang="5400000" scaled="0"/>
                  </a:gradFill>
                </a:rPr>
                <a:t>5</a:t>
              </a:r>
            </a:p>
          </p:txBody>
        </p:sp>
        <p:sp>
          <p:nvSpPr>
            <p:cNvPr id="21" name="TextBox 20"/>
            <p:cNvSpPr txBox="1"/>
            <p:nvPr/>
          </p:nvSpPr>
          <p:spPr>
            <a:xfrm>
              <a:off x="4150872" y="2798181"/>
              <a:ext cx="153991" cy="222765"/>
            </a:xfrm>
            <a:prstGeom prst="rect">
              <a:avLst/>
            </a:prstGeom>
            <a:noFill/>
          </p:spPr>
          <p:txBody>
            <a:bodyPr wrap="none" lIns="0" tIns="0" rIns="0" bIns="0" rtlCol="0">
              <a:spAutoFit/>
            </a:bodyPr>
            <a:lstStyle/>
            <a:p>
              <a:r>
                <a:rPr lang="en-US" sz="1200" spc="-70" dirty="0">
                  <a:gradFill>
                    <a:gsLst>
                      <a:gs pos="2917">
                        <a:schemeClr val="tx1"/>
                      </a:gs>
                      <a:gs pos="30000">
                        <a:schemeClr val="tx1"/>
                      </a:gs>
                    </a:gsLst>
                    <a:lin ang="5400000" scaled="0"/>
                  </a:gradFill>
                </a:rPr>
                <a:t>20</a:t>
              </a:r>
            </a:p>
          </p:txBody>
        </p:sp>
        <p:sp>
          <p:nvSpPr>
            <p:cNvPr id="22" name="TextBox 21"/>
            <p:cNvSpPr txBox="1"/>
            <p:nvPr/>
          </p:nvSpPr>
          <p:spPr>
            <a:xfrm>
              <a:off x="2224800" y="2798181"/>
              <a:ext cx="153991" cy="222765"/>
            </a:xfrm>
            <a:prstGeom prst="rect">
              <a:avLst/>
            </a:prstGeom>
            <a:noFill/>
          </p:spPr>
          <p:txBody>
            <a:bodyPr wrap="none" lIns="0" tIns="0" rIns="0" bIns="0" rtlCol="0">
              <a:spAutoFit/>
            </a:bodyPr>
            <a:lstStyle/>
            <a:p>
              <a:r>
                <a:rPr lang="en-US" sz="1200" spc="-70" dirty="0">
                  <a:gradFill>
                    <a:gsLst>
                      <a:gs pos="2917">
                        <a:schemeClr val="tx1"/>
                      </a:gs>
                      <a:gs pos="30000">
                        <a:schemeClr val="tx1"/>
                      </a:gs>
                    </a:gsLst>
                    <a:lin ang="5400000" scaled="0"/>
                  </a:gradFill>
                </a:rPr>
                <a:t>10</a:t>
              </a:r>
            </a:p>
          </p:txBody>
        </p:sp>
        <p:sp>
          <p:nvSpPr>
            <p:cNvPr id="23" name="TextBox 22"/>
            <p:cNvSpPr txBox="1"/>
            <p:nvPr/>
          </p:nvSpPr>
          <p:spPr>
            <a:xfrm>
              <a:off x="3187836" y="2798181"/>
              <a:ext cx="153991" cy="222765"/>
            </a:xfrm>
            <a:prstGeom prst="rect">
              <a:avLst/>
            </a:prstGeom>
            <a:noFill/>
          </p:spPr>
          <p:txBody>
            <a:bodyPr wrap="none" lIns="0" tIns="0" rIns="0" bIns="0" rtlCol="0">
              <a:spAutoFit/>
            </a:bodyPr>
            <a:lstStyle/>
            <a:p>
              <a:r>
                <a:rPr lang="en-US" sz="1200" spc="-70" dirty="0">
                  <a:gradFill>
                    <a:gsLst>
                      <a:gs pos="2917">
                        <a:schemeClr val="tx1"/>
                      </a:gs>
                      <a:gs pos="30000">
                        <a:schemeClr val="tx1"/>
                      </a:gs>
                    </a:gsLst>
                    <a:lin ang="5400000" scaled="0"/>
                  </a:gradFill>
                </a:rPr>
                <a:t>15</a:t>
              </a:r>
            </a:p>
          </p:txBody>
        </p:sp>
        <p:sp>
          <p:nvSpPr>
            <p:cNvPr id="24" name="TextBox 23"/>
            <p:cNvSpPr txBox="1"/>
            <p:nvPr/>
          </p:nvSpPr>
          <p:spPr>
            <a:xfrm>
              <a:off x="6322844" y="2865446"/>
              <a:ext cx="507035" cy="594039"/>
            </a:xfrm>
            <a:prstGeom prst="rect">
              <a:avLst/>
            </a:prstGeom>
            <a:noFill/>
          </p:spPr>
          <p:txBody>
            <a:bodyPr wrap="none" lIns="0" tIns="0" rIns="0" bIns="0" rtlCol="0">
              <a:spAutoFit/>
            </a:bodyPr>
            <a:lstStyle/>
            <a:p>
              <a:pPr algn="ctr"/>
              <a:r>
                <a:rPr lang="en-US" sz="1600" spc="-70" dirty="0">
                  <a:solidFill>
                    <a:schemeClr val="tx1">
                      <a:lumMod val="50000"/>
                    </a:schemeClr>
                  </a:solidFill>
                </a:rPr>
                <a:t>Time</a:t>
              </a:r>
            </a:p>
            <a:p>
              <a:pPr algn="ctr"/>
              <a:r>
                <a:rPr lang="en-US" sz="1600" spc="-70" dirty="0">
                  <a:solidFill>
                    <a:schemeClr val="tx1">
                      <a:lumMod val="50000"/>
                    </a:schemeClr>
                  </a:solidFill>
                </a:rPr>
                <a:t> (</a:t>
              </a:r>
              <a:r>
                <a:rPr lang="en-US" sz="1600" spc="-70" dirty="0" err="1">
                  <a:solidFill>
                    <a:schemeClr val="tx1">
                      <a:lumMod val="50000"/>
                    </a:schemeClr>
                  </a:solidFill>
                </a:rPr>
                <a:t>secs</a:t>
              </a:r>
              <a:r>
                <a:rPr lang="en-US" sz="1600" spc="-70" dirty="0">
                  <a:solidFill>
                    <a:schemeClr val="tx1">
                      <a:lumMod val="50000"/>
                    </a:schemeClr>
                  </a:solidFill>
                </a:rPr>
                <a:t>)</a:t>
              </a:r>
            </a:p>
          </p:txBody>
        </p:sp>
        <p:cxnSp>
          <p:nvCxnSpPr>
            <p:cNvPr id="25" name="Straight Connector 24"/>
            <p:cNvCxnSpPr/>
            <p:nvPr/>
          </p:nvCxnSpPr>
          <p:spPr>
            <a:xfrm>
              <a:off x="362739" y="3121764"/>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4225882" y="3112187"/>
              <a:ext cx="4710" cy="770778"/>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bwMode="auto">
            <a:xfrm>
              <a:off x="671537"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000" dirty="0">
                  <a:solidFill>
                    <a:schemeClr val="bg1">
                      <a:lumMod val="95000"/>
                    </a:schemeClr>
                  </a:solidFill>
                </a:rPr>
                <a:t>1</a:t>
              </a:r>
            </a:p>
          </p:txBody>
        </p:sp>
        <p:sp>
          <p:nvSpPr>
            <p:cNvPr id="28" name="Rectangle 27"/>
            <p:cNvSpPr/>
            <p:nvPr/>
          </p:nvSpPr>
          <p:spPr bwMode="auto">
            <a:xfrm>
              <a:off x="970962"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000" dirty="0">
                  <a:solidFill>
                    <a:schemeClr val="bg1">
                      <a:lumMod val="95000"/>
                    </a:schemeClr>
                  </a:solidFill>
                </a:rPr>
                <a:t>5</a:t>
              </a:r>
            </a:p>
          </p:txBody>
        </p:sp>
        <p:sp>
          <p:nvSpPr>
            <p:cNvPr id="29" name="Rectangle 28"/>
            <p:cNvSpPr/>
            <p:nvPr/>
          </p:nvSpPr>
          <p:spPr bwMode="auto">
            <a:xfrm>
              <a:off x="1258669"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000" dirty="0">
                  <a:solidFill>
                    <a:schemeClr val="bg1">
                      <a:lumMod val="95000"/>
                    </a:schemeClr>
                  </a:solidFill>
                </a:rPr>
                <a:t>4</a:t>
              </a:r>
            </a:p>
          </p:txBody>
        </p:sp>
        <p:sp>
          <p:nvSpPr>
            <p:cNvPr id="30" name="Rectangle 29"/>
            <p:cNvSpPr/>
            <p:nvPr/>
          </p:nvSpPr>
          <p:spPr bwMode="auto">
            <a:xfrm>
              <a:off x="1847003"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000" dirty="0">
                  <a:solidFill>
                    <a:schemeClr val="bg1">
                      <a:lumMod val="95000"/>
                    </a:schemeClr>
                  </a:solidFill>
                </a:rPr>
                <a:t>2</a:t>
              </a:r>
            </a:p>
          </p:txBody>
        </p:sp>
        <p:sp>
          <p:nvSpPr>
            <p:cNvPr id="31" name="Rectangle 30"/>
            <p:cNvSpPr/>
            <p:nvPr/>
          </p:nvSpPr>
          <p:spPr bwMode="auto">
            <a:xfrm>
              <a:off x="1546780"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000" dirty="0">
                  <a:solidFill>
                    <a:schemeClr val="bg1">
                      <a:lumMod val="95000"/>
                    </a:schemeClr>
                  </a:solidFill>
                </a:rPr>
                <a:t>6</a:t>
              </a:r>
            </a:p>
          </p:txBody>
        </p:sp>
        <p:sp>
          <p:nvSpPr>
            <p:cNvPr id="32" name="Rounded Rectangle 31"/>
            <p:cNvSpPr/>
            <p:nvPr/>
          </p:nvSpPr>
          <p:spPr bwMode="auto">
            <a:xfrm>
              <a:off x="2286360" y="3863018"/>
              <a:ext cx="1922222" cy="40801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4" tIns="45706" rIns="45706" bIns="91414" numCol="1" spcCol="0" rtlCol="0" fromWordArt="0" anchor="t" anchorCtr="0" forceAA="0" compatLnSpc="1">
              <a:prstTxWarp prst="textNoShape">
                <a:avLst/>
              </a:prstTxWarp>
              <a:noAutofit/>
            </a:bodyPr>
            <a:lstStyle/>
            <a:p>
              <a:pPr algn="ctr" defTabSz="913748"/>
              <a:endParaRPr lang="en-US" sz="2400" spc="-50" dirty="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2972664" y="3977598"/>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000" dirty="0">
                  <a:solidFill>
                    <a:schemeClr val="bg1">
                      <a:lumMod val="95000"/>
                    </a:schemeClr>
                  </a:solidFill>
                </a:rPr>
                <a:t>8</a:t>
              </a:r>
            </a:p>
          </p:txBody>
        </p:sp>
        <p:sp>
          <p:nvSpPr>
            <p:cNvPr id="34" name="Rectangle 33"/>
            <p:cNvSpPr/>
            <p:nvPr/>
          </p:nvSpPr>
          <p:spPr bwMode="auto">
            <a:xfrm>
              <a:off x="3285665" y="3977598"/>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000" dirty="0">
                  <a:solidFill>
                    <a:schemeClr val="bg1">
                      <a:lumMod val="95000"/>
                    </a:schemeClr>
                  </a:solidFill>
                </a:rPr>
                <a:t>6</a:t>
              </a:r>
            </a:p>
          </p:txBody>
        </p:sp>
        <p:sp>
          <p:nvSpPr>
            <p:cNvPr id="35" name="TextBox 34"/>
            <p:cNvSpPr txBox="1"/>
            <p:nvPr/>
          </p:nvSpPr>
          <p:spPr>
            <a:xfrm>
              <a:off x="5054332" y="2798181"/>
              <a:ext cx="153991" cy="222765"/>
            </a:xfrm>
            <a:prstGeom prst="rect">
              <a:avLst/>
            </a:prstGeom>
            <a:noFill/>
          </p:spPr>
          <p:txBody>
            <a:bodyPr wrap="none" lIns="0" tIns="0" rIns="0" bIns="0" rtlCol="0">
              <a:spAutoFit/>
            </a:bodyPr>
            <a:lstStyle/>
            <a:p>
              <a:r>
                <a:rPr lang="en-US" sz="1200" spc="-70" dirty="0">
                  <a:gradFill>
                    <a:gsLst>
                      <a:gs pos="2917">
                        <a:schemeClr val="tx1"/>
                      </a:gs>
                      <a:gs pos="30000">
                        <a:schemeClr val="tx1"/>
                      </a:gs>
                    </a:gsLst>
                    <a:lin ang="5400000" scaled="0"/>
                  </a:gradFill>
                </a:rPr>
                <a:t>25</a:t>
              </a:r>
            </a:p>
          </p:txBody>
        </p:sp>
        <p:sp>
          <p:nvSpPr>
            <p:cNvPr id="36" name="TextBox 35"/>
            <p:cNvSpPr txBox="1"/>
            <p:nvPr/>
          </p:nvSpPr>
          <p:spPr>
            <a:xfrm>
              <a:off x="302422" y="1412770"/>
              <a:ext cx="5634083" cy="3766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dirty="0">
                  <a:solidFill>
                    <a:schemeClr val="bg1">
                      <a:lumMod val="95000"/>
                    </a:schemeClr>
                  </a:solidFill>
                </a:rPr>
                <a:t>A 10-second Tumbling Window</a:t>
              </a:r>
            </a:p>
          </p:txBody>
        </p:sp>
        <p:sp>
          <p:nvSpPr>
            <p:cNvPr id="37" name="TextBox 36"/>
            <p:cNvSpPr txBox="1"/>
            <p:nvPr/>
          </p:nvSpPr>
          <p:spPr>
            <a:xfrm>
              <a:off x="5977221" y="2798181"/>
              <a:ext cx="153991" cy="222765"/>
            </a:xfrm>
            <a:prstGeom prst="rect">
              <a:avLst/>
            </a:prstGeom>
            <a:noFill/>
          </p:spPr>
          <p:txBody>
            <a:bodyPr wrap="none" lIns="0" tIns="0" rIns="0" bIns="0" rtlCol="0">
              <a:spAutoFit/>
            </a:bodyPr>
            <a:lstStyle/>
            <a:p>
              <a:r>
                <a:rPr lang="en-US" sz="1200" spc="-70" dirty="0">
                  <a:gradFill>
                    <a:gsLst>
                      <a:gs pos="2917">
                        <a:schemeClr val="tx1"/>
                      </a:gs>
                      <a:gs pos="30000">
                        <a:schemeClr val="tx1"/>
                      </a:gs>
                    </a:gsLst>
                    <a:lin ang="5400000" scaled="0"/>
                  </a:gradFill>
                </a:rPr>
                <a:t>30</a:t>
              </a:r>
            </a:p>
          </p:txBody>
        </p:sp>
        <p:cxnSp>
          <p:nvCxnSpPr>
            <p:cNvPr id="38" name="Straight Connector 37"/>
            <p:cNvCxnSpPr/>
            <p:nvPr/>
          </p:nvCxnSpPr>
          <p:spPr>
            <a:xfrm flipH="1">
              <a:off x="6054066" y="3112187"/>
              <a:ext cx="1039" cy="1106655"/>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auto">
            <a:xfrm>
              <a:off x="4745918" y="24914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000" dirty="0">
                  <a:solidFill>
                    <a:schemeClr val="bg1"/>
                  </a:solidFill>
                </a:rPr>
                <a:t>3</a:t>
              </a:r>
            </a:p>
          </p:txBody>
        </p:sp>
        <p:sp>
          <p:nvSpPr>
            <p:cNvPr id="40" name="Rectangle 39"/>
            <p:cNvSpPr/>
            <p:nvPr/>
          </p:nvSpPr>
          <p:spPr bwMode="auto">
            <a:xfrm>
              <a:off x="5215974" y="24914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000" dirty="0">
                  <a:solidFill>
                    <a:schemeClr val="bg1"/>
                  </a:solidFill>
                </a:rPr>
                <a:t>6</a:t>
              </a:r>
            </a:p>
          </p:txBody>
        </p:sp>
        <p:sp>
          <p:nvSpPr>
            <p:cNvPr id="41" name="Rectangle 40"/>
            <p:cNvSpPr/>
            <p:nvPr/>
          </p:nvSpPr>
          <p:spPr bwMode="auto">
            <a:xfrm>
              <a:off x="5483906" y="24914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000" dirty="0">
                  <a:solidFill>
                    <a:schemeClr val="bg1"/>
                  </a:solidFill>
                </a:rPr>
                <a:t>1</a:t>
              </a:r>
            </a:p>
          </p:txBody>
        </p:sp>
        <p:sp>
          <p:nvSpPr>
            <p:cNvPr id="42" name="Rounded Rectangle 41"/>
            <p:cNvSpPr/>
            <p:nvPr/>
          </p:nvSpPr>
          <p:spPr bwMode="auto">
            <a:xfrm>
              <a:off x="4216775" y="4257700"/>
              <a:ext cx="1864410" cy="40801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4" tIns="45706" rIns="45706" bIns="91414" numCol="1" spcCol="0" rtlCol="0" fromWordArt="0" anchor="t" anchorCtr="0" forceAA="0" compatLnSpc="1">
              <a:prstTxWarp prst="textNoShape">
                <a:avLst/>
              </a:prstTxWarp>
              <a:noAutofit/>
            </a:bodyPr>
            <a:lstStyle/>
            <a:p>
              <a:pPr algn="ctr" defTabSz="913748"/>
              <a:endParaRPr lang="en-US" sz="2400" spc="-5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p:nvSpPr>
          <p:spPr bwMode="auto">
            <a:xfrm>
              <a:off x="4599204" y="43722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000" dirty="0">
                  <a:solidFill>
                    <a:schemeClr val="bg1">
                      <a:lumMod val="95000"/>
                    </a:schemeClr>
                  </a:solidFill>
                </a:rPr>
                <a:t>5</a:t>
              </a:r>
            </a:p>
          </p:txBody>
        </p:sp>
        <p:sp>
          <p:nvSpPr>
            <p:cNvPr id="44" name="Rectangle 43"/>
            <p:cNvSpPr/>
            <p:nvPr/>
          </p:nvSpPr>
          <p:spPr bwMode="auto">
            <a:xfrm>
              <a:off x="4860158" y="43722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000" dirty="0">
                  <a:solidFill>
                    <a:schemeClr val="bg1">
                      <a:lumMod val="95000"/>
                    </a:schemeClr>
                  </a:solidFill>
                </a:rPr>
                <a:t>3</a:t>
              </a:r>
            </a:p>
          </p:txBody>
        </p:sp>
        <p:sp>
          <p:nvSpPr>
            <p:cNvPr id="45" name="Rectangle 44"/>
            <p:cNvSpPr/>
            <p:nvPr/>
          </p:nvSpPr>
          <p:spPr bwMode="auto">
            <a:xfrm>
              <a:off x="5135922" y="43722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000" dirty="0">
                  <a:solidFill>
                    <a:schemeClr val="bg1">
                      <a:lumMod val="95000"/>
                    </a:schemeClr>
                  </a:solidFill>
                </a:rPr>
                <a:t>6</a:t>
              </a:r>
            </a:p>
          </p:txBody>
        </p:sp>
        <p:sp>
          <p:nvSpPr>
            <p:cNvPr id="46" name="Rectangle 45"/>
            <p:cNvSpPr/>
            <p:nvPr/>
          </p:nvSpPr>
          <p:spPr bwMode="auto">
            <a:xfrm>
              <a:off x="5423284" y="43722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000" dirty="0">
                  <a:solidFill>
                    <a:schemeClr val="bg1">
                      <a:lumMod val="95000"/>
                    </a:schemeClr>
                  </a:solidFill>
                </a:rPr>
                <a:t>1</a:t>
              </a:r>
            </a:p>
          </p:txBody>
        </p:sp>
        <p:cxnSp>
          <p:nvCxnSpPr>
            <p:cNvPr id="47" name="Straight Connector 46"/>
            <p:cNvCxnSpPr/>
            <p:nvPr/>
          </p:nvCxnSpPr>
          <p:spPr>
            <a:xfrm>
              <a:off x="2302164" y="3141193"/>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362739" y="2412563"/>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2302164" y="2412563"/>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228237" y="2412563"/>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054585" y="2399994"/>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2" name="Oval 51"/>
            <p:cNvSpPr/>
            <p:nvPr/>
          </p:nvSpPr>
          <p:spPr bwMode="auto">
            <a:xfrm>
              <a:off x="302422"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endParaRPr lang="en-US" sz="2000" dirty="0">
                <a:solidFill>
                  <a:schemeClr val="tx2"/>
                </a:solidFill>
              </a:endParaRPr>
            </a:p>
          </p:txBody>
        </p:sp>
        <p:sp>
          <p:nvSpPr>
            <p:cNvPr id="53" name="Oval 52"/>
            <p:cNvSpPr/>
            <p:nvPr/>
          </p:nvSpPr>
          <p:spPr bwMode="auto">
            <a:xfrm>
              <a:off x="2241847"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endParaRPr lang="en-US" sz="2000" dirty="0">
                <a:solidFill>
                  <a:schemeClr val="tx2"/>
                </a:solidFill>
              </a:endParaRPr>
            </a:p>
          </p:txBody>
        </p:sp>
        <p:sp>
          <p:nvSpPr>
            <p:cNvPr id="54" name="Oval 53"/>
            <p:cNvSpPr/>
            <p:nvPr/>
          </p:nvSpPr>
          <p:spPr bwMode="auto">
            <a:xfrm>
              <a:off x="1278411"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endParaRPr lang="en-US" sz="2000" dirty="0">
                <a:solidFill>
                  <a:schemeClr val="tx2"/>
                </a:solidFill>
              </a:endParaRPr>
            </a:p>
          </p:txBody>
        </p:sp>
        <p:sp>
          <p:nvSpPr>
            <p:cNvPr id="55" name="Oval 54"/>
            <p:cNvSpPr/>
            <p:nvPr/>
          </p:nvSpPr>
          <p:spPr bwMode="auto">
            <a:xfrm>
              <a:off x="5093404"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endParaRPr lang="en-US" sz="2000" dirty="0">
                <a:solidFill>
                  <a:schemeClr val="tx2"/>
                </a:solidFill>
              </a:endParaRPr>
            </a:p>
          </p:txBody>
        </p:sp>
        <p:sp>
          <p:nvSpPr>
            <p:cNvPr id="56" name="Oval 55"/>
            <p:cNvSpPr/>
            <p:nvPr/>
          </p:nvSpPr>
          <p:spPr bwMode="auto">
            <a:xfrm>
              <a:off x="4167920"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endParaRPr lang="en-US" sz="2000" dirty="0">
                <a:solidFill>
                  <a:schemeClr val="tx2"/>
                </a:solidFill>
              </a:endParaRPr>
            </a:p>
          </p:txBody>
        </p:sp>
        <p:sp>
          <p:nvSpPr>
            <p:cNvPr id="57" name="Oval 56"/>
            <p:cNvSpPr/>
            <p:nvPr/>
          </p:nvSpPr>
          <p:spPr bwMode="auto">
            <a:xfrm>
              <a:off x="3194314"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endParaRPr lang="en-US" sz="2000" dirty="0">
                <a:solidFill>
                  <a:schemeClr val="tx2"/>
                </a:solidFill>
              </a:endParaRPr>
            </a:p>
          </p:txBody>
        </p:sp>
        <p:sp>
          <p:nvSpPr>
            <p:cNvPr id="58" name="Oval 57"/>
            <p:cNvSpPr/>
            <p:nvPr/>
          </p:nvSpPr>
          <p:spPr bwMode="auto">
            <a:xfrm>
              <a:off x="5994268" y="3059080"/>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endParaRPr lang="en-US" sz="2000" dirty="0">
                <a:solidFill>
                  <a:schemeClr val="tx2"/>
                </a:solidFill>
              </a:endParaRPr>
            </a:p>
          </p:txBody>
        </p:sp>
      </p:grpSp>
    </p:spTree>
    <p:extLst>
      <p:ext uri="{BB962C8B-B14F-4D97-AF65-F5344CB8AC3E}">
        <p14:creationId xmlns:p14="http://schemas.microsoft.com/office/powerpoint/2010/main" val="3958978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43501" y="235639"/>
            <a:ext cx="11146147" cy="746915"/>
          </a:xfrm>
        </p:spPr>
        <p:txBody>
          <a:bodyPr vert="horz" wrap="square" lIns="143407" tIns="89630" rIns="143407" bIns="89630" rtlCol="0" anchor="t">
            <a:noAutofit/>
          </a:bodyPr>
          <a:lstStyle/>
          <a:p>
            <a:r>
              <a:rPr lang="en-US" dirty="0">
                <a:latin typeface="Segoe UI Light" panose="020B0502040204020203" pitchFamily="34" charset="0"/>
                <a:cs typeface="Segoe UI Light" panose="020B0502040204020203" pitchFamily="34" charset="0"/>
              </a:rPr>
              <a:t>Hopping Windows</a:t>
            </a:r>
          </a:p>
        </p:txBody>
      </p:sp>
      <p:sp>
        <p:nvSpPr>
          <p:cNvPr id="6" name="Rectangle 5"/>
          <p:cNvSpPr/>
          <p:nvPr/>
        </p:nvSpPr>
        <p:spPr>
          <a:xfrm>
            <a:off x="443502" y="4997522"/>
            <a:ext cx="9984605" cy="1200158"/>
          </a:xfrm>
          <a:prstGeom prst="rect">
            <a:avLst/>
          </a:prstGeom>
        </p:spPr>
        <p:txBody>
          <a:bodyPr wrap="square">
            <a:spAutoFit/>
          </a:bodyPr>
          <a:lstStyle/>
          <a:p>
            <a:r>
              <a:rPr lang="en-US" sz="2353" dirty="0">
                <a:solidFill>
                  <a:schemeClr val="tx2">
                    <a:lumMod val="60000"/>
                    <a:lumOff val="40000"/>
                  </a:schemeClr>
                </a:solidFill>
                <a:latin typeface="Consolas"/>
              </a:rPr>
              <a:t>SELECT</a:t>
            </a:r>
            <a:r>
              <a:rPr lang="en-US" sz="2353" dirty="0">
                <a:latin typeface="Consolas"/>
              </a:rPr>
              <a:t> Topic, </a:t>
            </a:r>
            <a:r>
              <a:rPr lang="en-US" sz="2353" dirty="0">
                <a:solidFill>
                  <a:srgbClr val="7030A0"/>
                </a:solidFill>
                <a:latin typeface="Consolas"/>
              </a:rPr>
              <a:t>COUNT(*) </a:t>
            </a:r>
            <a:r>
              <a:rPr lang="en-US" sz="2353" dirty="0">
                <a:solidFill>
                  <a:schemeClr val="tx2">
                    <a:lumMod val="60000"/>
                    <a:lumOff val="40000"/>
                  </a:schemeClr>
                </a:solidFill>
                <a:latin typeface="Consolas"/>
              </a:rPr>
              <a:t>AS</a:t>
            </a:r>
            <a:r>
              <a:rPr lang="en-US" sz="2353" dirty="0">
                <a:latin typeface="Consolas"/>
              </a:rPr>
              <a:t> </a:t>
            </a:r>
            <a:r>
              <a:rPr lang="en-US" sz="2353" dirty="0" err="1">
                <a:latin typeface="Consolas"/>
              </a:rPr>
              <a:t>TotalTweets</a:t>
            </a:r>
            <a:r>
              <a:rPr lang="en-US" sz="2353" dirty="0">
                <a:solidFill>
                  <a:srgbClr val="7030A0"/>
                </a:solidFill>
                <a:latin typeface="Consolas"/>
              </a:rPr>
              <a:t>, AVG</a:t>
            </a:r>
            <a:r>
              <a:rPr lang="en-US" sz="2353" dirty="0">
                <a:latin typeface="Consolas"/>
              </a:rPr>
              <a:t>(</a:t>
            </a:r>
            <a:r>
              <a:rPr lang="en-US" sz="2353" dirty="0" err="1">
                <a:latin typeface="Consolas"/>
              </a:rPr>
              <a:t>SentimentScore</a:t>
            </a:r>
            <a:r>
              <a:rPr lang="en-US" sz="2353" dirty="0">
                <a:latin typeface="Consolas"/>
              </a:rPr>
              <a:t>) </a:t>
            </a:r>
          </a:p>
          <a:p>
            <a:r>
              <a:rPr lang="en-US" sz="2353" dirty="0">
                <a:solidFill>
                  <a:schemeClr val="tx2">
                    <a:lumMod val="60000"/>
                    <a:lumOff val="40000"/>
                  </a:schemeClr>
                </a:solidFill>
                <a:latin typeface="Consolas"/>
              </a:rPr>
              <a:t>FROM</a:t>
            </a:r>
            <a:r>
              <a:rPr lang="en-US" sz="2353" dirty="0">
                <a:latin typeface="Consolas"/>
              </a:rPr>
              <a:t> </a:t>
            </a:r>
            <a:r>
              <a:rPr lang="en-US" sz="2353" dirty="0" err="1">
                <a:latin typeface="Consolas"/>
              </a:rPr>
              <a:t>TwitterStream</a:t>
            </a:r>
            <a:r>
              <a:rPr lang="en-US" sz="2353" dirty="0">
                <a:latin typeface="Consolas"/>
              </a:rPr>
              <a:t> </a:t>
            </a:r>
            <a:r>
              <a:rPr lang="en-US" sz="2353" dirty="0">
                <a:solidFill>
                  <a:schemeClr val="tx2">
                    <a:lumMod val="60000"/>
                    <a:lumOff val="40000"/>
                  </a:schemeClr>
                </a:solidFill>
                <a:latin typeface="Consolas"/>
              </a:rPr>
              <a:t>TIMESTAMP</a:t>
            </a:r>
            <a:r>
              <a:rPr lang="en-US" sz="2353" dirty="0">
                <a:latin typeface="Consolas"/>
              </a:rPr>
              <a:t> </a:t>
            </a:r>
            <a:r>
              <a:rPr lang="en-US" sz="2353" dirty="0">
                <a:solidFill>
                  <a:schemeClr val="tx2">
                    <a:lumMod val="60000"/>
                    <a:lumOff val="40000"/>
                  </a:schemeClr>
                </a:solidFill>
                <a:latin typeface="Consolas"/>
              </a:rPr>
              <a:t>BY</a:t>
            </a:r>
            <a:r>
              <a:rPr lang="en-US" sz="2353" dirty="0">
                <a:latin typeface="Consolas"/>
              </a:rPr>
              <a:t> </a:t>
            </a:r>
            <a:r>
              <a:rPr lang="en-US" sz="2353" dirty="0" err="1">
                <a:latin typeface="Consolas"/>
              </a:rPr>
              <a:t>CreatedAt</a:t>
            </a:r>
            <a:endParaRPr lang="en-US" sz="2353" dirty="0">
              <a:latin typeface="Consolas"/>
            </a:endParaRPr>
          </a:p>
          <a:p>
            <a:r>
              <a:rPr lang="en-US" sz="2353" dirty="0">
                <a:solidFill>
                  <a:schemeClr val="tx2">
                    <a:lumMod val="60000"/>
                    <a:lumOff val="40000"/>
                  </a:schemeClr>
                </a:solidFill>
                <a:latin typeface="Consolas"/>
              </a:rPr>
              <a:t>GROUP</a:t>
            </a:r>
            <a:r>
              <a:rPr lang="en-US" sz="2353" dirty="0">
                <a:latin typeface="Consolas"/>
              </a:rPr>
              <a:t> </a:t>
            </a:r>
            <a:r>
              <a:rPr lang="en-US" sz="2353" dirty="0">
                <a:solidFill>
                  <a:schemeClr val="tx2">
                    <a:lumMod val="60000"/>
                    <a:lumOff val="40000"/>
                  </a:schemeClr>
                </a:solidFill>
                <a:latin typeface="Consolas"/>
              </a:rPr>
              <a:t>BY</a:t>
            </a:r>
            <a:r>
              <a:rPr lang="en-US" sz="2353" dirty="0">
                <a:latin typeface="Consolas"/>
              </a:rPr>
              <a:t> Topic, </a:t>
            </a:r>
            <a:r>
              <a:rPr lang="en-US" sz="2353" dirty="0" err="1">
                <a:solidFill>
                  <a:srgbClr val="7030A0"/>
                </a:solidFill>
                <a:latin typeface="Consolas"/>
              </a:rPr>
              <a:t>HoppingWindow</a:t>
            </a:r>
            <a:r>
              <a:rPr lang="en-US" sz="2353" dirty="0">
                <a:latin typeface="Consolas"/>
              </a:rPr>
              <a:t>(second, 10 , 5)</a:t>
            </a:r>
          </a:p>
        </p:txBody>
      </p:sp>
      <p:sp>
        <p:nvSpPr>
          <p:cNvPr id="7" name="Rectangle 6"/>
          <p:cNvSpPr/>
          <p:nvPr/>
        </p:nvSpPr>
        <p:spPr>
          <a:xfrm>
            <a:off x="491472" y="1572212"/>
            <a:ext cx="4501237" cy="1569438"/>
          </a:xfrm>
          <a:prstGeom prst="rect">
            <a:avLst/>
          </a:prstGeom>
        </p:spPr>
        <p:txBody>
          <a:bodyPr wrap="square">
            <a:spAutoFit/>
          </a:bodyPr>
          <a:lstStyle/>
          <a:p>
            <a:r>
              <a:rPr lang="en-US" sz="2353" dirty="0">
                <a:solidFill>
                  <a:srgbClr val="92D050"/>
                </a:solidFill>
                <a:ea typeface="Times New Roman" panose="02020603050405020304" pitchFamily="18" charset="0"/>
                <a:cs typeface="Times New Roman" panose="02020603050405020304" pitchFamily="18" charset="0"/>
              </a:rPr>
              <a:t>Every 5 seconds give me the count of tweets and the average sentiment score over the last 10 seconds</a:t>
            </a:r>
            <a:endParaRPr lang="en-US" sz="2353" dirty="0">
              <a:solidFill>
                <a:srgbClr val="92D050"/>
              </a:solidFill>
            </a:endParaRPr>
          </a:p>
        </p:txBody>
      </p:sp>
      <p:sp>
        <p:nvSpPr>
          <p:cNvPr id="65" name="Rounded Rectangle 64"/>
          <p:cNvSpPr/>
          <p:nvPr/>
        </p:nvSpPr>
        <p:spPr bwMode="auto">
          <a:xfrm>
            <a:off x="5616829" y="2568481"/>
            <a:ext cx="1895719" cy="399936"/>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4" tIns="45706" rIns="45706" bIns="91414" numCol="1" spcCol="0" rtlCol="0" fromWordArt="0" anchor="t" anchorCtr="0" forceAA="0" compatLnSpc="1">
            <a:prstTxWarp prst="textNoShape">
              <a:avLst/>
            </a:prstTxWarp>
            <a:noAutofit/>
          </a:bodyPr>
          <a:lstStyle/>
          <a:p>
            <a:pPr algn="ctr" defTabSz="913748"/>
            <a:endParaRPr lang="en-US" sz="2400" spc="-50" dirty="0">
              <a:solidFill>
                <a:schemeClr val="bg1"/>
              </a:solidFill>
              <a:ea typeface="Segoe UI" pitchFamily="34" charset="0"/>
              <a:cs typeface="Segoe UI" pitchFamily="34" charset="0"/>
            </a:endParaRPr>
          </a:p>
        </p:txBody>
      </p:sp>
      <p:sp>
        <p:nvSpPr>
          <p:cNvPr id="66" name="Rectangle 65"/>
          <p:cNvSpPr/>
          <p:nvPr/>
        </p:nvSpPr>
        <p:spPr bwMode="auto">
          <a:xfrm>
            <a:off x="5763185" y="1564918"/>
            <a:ext cx="212883" cy="17531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000" dirty="0">
                <a:solidFill>
                  <a:schemeClr val="bg1"/>
                </a:solidFill>
              </a:rPr>
              <a:t>1</a:t>
            </a:r>
          </a:p>
        </p:txBody>
      </p:sp>
      <p:sp>
        <p:nvSpPr>
          <p:cNvPr id="67" name="Rectangle 66"/>
          <p:cNvSpPr/>
          <p:nvPr/>
        </p:nvSpPr>
        <p:spPr bwMode="auto">
          <a:xfrm>
            <a:off x="6037637" y="1564918"/>
            <a:ext cx="212883" cy="17531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000" dirty="0">
                <a:solidFill>
                  <a:schemeClr val="bg1"/>
                </a:solidFill>
              </a:rPr>
              <a:t>5</a:t>
            </a:r>
          </a:p>
        </p:txBody>
      </p:sp>
      <p:sp>
        <p:nvSpPr>
          <p:cNvPr id="68" name="Rectangle 67"/>
          <p:cNvSpPr/>
          <p:nvPr/>
        </p:nvSpPr>
        <p:spPr bwMode="auto">
          <a:xfrm>
            <a:off x="6671975" y="1564918"/>
            <a:ext cx="212883" cy="17531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000" dirty="0">
                <a:solidFill>
                  <a:schemeClr val="bg1"/>
                </a:solidFill>
              </a:rPr>
              <a:t>4</a:t>
            </a:r>
          </a:p>
        </p:txBody>
      </p:sp>
      <p:sp>
        <p:nvSpPr>
          <p:cNvPr id="69" name="Rectangle 68"/>
          <p:cNvSpPr/>
          <p:nvPr/>
        </p:nvSpPr>
        <p:spPr bwMode="auto">
          <a:xfrm>
            <a:off x="7210572" y="1564918"/>
            <a:ext cx="212883" cy="17531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000" dirty="0">
                <a:solidFill>
                  <a:schemeClr val="bg1"/>
                </a:solidFill>
              </a:rPr>
              <a:t>2</a:t>
            </a:r>
          </a:p>
        </p:txBody>
      </p:sp>
      <p:sp>
        <p:nvSpPr>
          <p:cNvPr id="70" name="Rectangle 69"/>
          <p:cNvSpPr/>
          <p:nvPr/>
        </p:nvSpPr>
        <p:spPr bwMode="auto">
          <a:xfrm>
            <a:off x="6935337" y="1564918"/>
            <a:ext cx="212883" cy="17531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000" dirty="0">
                <a:solidFill>
                  <a:schemeClr val="bg1"/>
                </a:solidFill>
              </a:rPr>
              <a:t>6</a:t>
            </a:r>
          </a:p>
        </p:txBody>
      </p:sp>
      <p:sp>
        <p:nvSpPr>
          <p:cNvPr id="71" name="Rectangle 70"/>
          <p:cNvSpPr/>
          <p:nvPr/>
        </p:nvSpPr>
        <p:spPr bwMode="auto">
          <a:xfrm>
            <a:off x="8646219" y="1564918"/>
            <a:ext cx="212883" cy="17531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000" dirty="0">
                <a:solidFill>
                  <a:schemeClr val="bg1"/>
                </a:solidFill>
              </a:rPr>
              <a:t>8</a:t>
            </a:r>
          </a:p>
        </p:txBody>
      </p:sp>
      <p:sp>
        <p:nvSpPr>
          <p:cNvPr id="72" name="Rectangle 71"/>
          <p:cNvSpPr/>
          <p:nvPr/>
        </p:nvSpPr>
        <p:spPr bwMode="auto">
          <a:xfrm>
            <a:off x="8914934" y="1564918"/>
            <a:ext cx="212883" cy="17531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000" dirty="0">
                <a:solidFill>
                  <a:schemeClr val="bg1"/>
                </a:solidFill>
              </a:rPr>
              <a:t>7</a:t>
            </a:r>
          </a:p>
        </p:txBody>
      </p:sp>
      <p:sp>
        <p:nvSpPr>
          <p:cNvPr id="73" name="Oval 72"/>
          <p:cNvSpPr/>
          <p:nvPr/>
        </p:nvSpPr>
        <p:spPr bwMode="auto">
          <a:xfrm>
            <a:off x="5539444" y="2036599"/>
            <a:ext cx="118246" cy="11270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endParaRPr lang="en-US" sz="2000" dirty="0">
              <a:gradFill>
                <a:gsLst>
                  <a:gs pos="0">
                    <a:srgbClr val="FFFFFF"/>
                  </a:gs>
                  <a:gs pos="100000">
                    <a:srgbClr val="FFFFFF"/>
                  </a:gs>
                </a:gsLst>
                <a:lin ang="5400000" scaled="0"/>
              </a:gradFill>
            </a:endParaRPr>
          </a:p>
        </p:txBody>
      </p:sp>
      <p:sp>
        <p:nvSpPr>
          <p:cNvPr id="74" name="Oval 73"/>
          <p:cNvSpPr/>
          <p:nvPr/>
        </p:nvSpPr>
        <p:spPr bwMode="auto">
          <a:xfrm>
            <a:off x="7450768" y="2036599"/>
            <a:ext cx="118246" cy="11270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endParaRPr lang="en-US" sz="2000" dirty="0">
              <a:gradFill>
                <a:gsLst>
                  <a:gs pos="0">
                    <a:srgbClr val="FFFFFF"/>
                  </a:gs>
                  <a:gs pos="100000">
                    <a:srgbClr val="FFFFFF"/>
                  </a:gs>
                </a:gsLst>
                <a:lin ang="5400000" scaled="0"/>
              </a:gradFill>
            </a:endParaRPr>
          </a:p>
        </p:txBody>
      </p:sp>
      <p:sp>
        <p:nvSpPr>
          <p:cNvPr id="75" name="Oval 74"/>
          <p:cNvSpPr/>
          <p:nvPr/>
        </p:nvSpPr>
        <p:spPr bwMode="auto">
          <a:xfrm>
            <a:off x="6496110" y="2036599"/>
            <a:ext cx="118246" cy="11270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endParaRPr lang="en-US" sz="2000" dirty="0">
              <a:gradFill>
                <a:gsLst>
                  <a:gs pos="0">
                    <a:srgbClr val="FFFFFF"/>
                  </a:gs>
                  <a:gs pos="100000">
                    <a:srgbClr val="FFFFFF"/>
                  </a:gs>
                </a:gsLst>
                <a:lin ang="5400000" scaled="0"/>
              </a:gradFill>
            </a:endParaRPr>
          </a:p>
        </p:txBody>
      </p:sp>
      <p:sp>
        <p:nvSpPr>
          <p:cNvPr id="76" name="Oval 75"/>
          <p:cNvSpPr/>
          <p:nvPr/>
        </p:nvSpPr>
        <p:spPr bwMode="auto">
          <a:xfrm>
            <a:off x="10159401" y="2036599"/>
            <a:ext cx="118246" cy="11270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endParaRPr lang="en-US" sz="2000" dirty="0">
              <a:gradFill>
                <a:gsLst>
                  <a:gs pos="0">
                    <a:srgbClr val="FFFFFF"/>
                  </a:gs>
                  <a:gs pos="100000">
                    <a:srgbClr val="FFFFFF"/>
                  </a:gs>
                </a:gsLst>
                <a:lin ang="5400000" scaled="0"/>
              </a:gradFill>
            </a:endParaRPr>
          </a:p>
        </p:txBody>
      </p:sp>
      <p:sp>
        <p:nvSpPr>
          <p:cNvPr id="77" name="Oval 76"/>
          <p:cNvSpPr/>
          <p:nvPr/>
        </p:nvSpPr>
        <p:spPr bwMode="auto">
          <a:xfrm>
            <a:off x="9330751" y="2036599"/>
            <a:ext cx="118246" cy="11270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endParaRPr lang="en-US" sz="2000" dirty="0">
              <a:gradFill>
                <a:gsLst>
                  <a:gs pos="0">
                    <a:srgbClr val="FFFFFF"/>
                  </a:gs>
                  <a:gs pos="100000">
                    <a:srgbClr val="FFFFFF"/>
                  </a:gs>
                </a:gsLst>
                <a:lin ang="5400000" scaled="0"/>
              </a:gradFill>
            </a:endParaRPr>
          </a:p>
        </p:txBody>
      </p:sp>
      <p:sp>
        <p:nvSpPr>
          <p:cNvPr id="78" name="Oval 77"/>
          <p:cNvSpPr/>
          <p:nvPr/>
        </p:nvSpPr>
        <p:spPr bwMode="auto">
          <a:xfrm>
            <a:off x="8374085" y="2036599"/>
            <a:ext cx="118246" cy="11270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endParaRPr lang="en-US" sz="2000" dirty="0">
              <a:gradFill>
                <a:gsLst>
                  <a:gs pos="0">
                    <a:srgbClr val="FFFFFF"/>
                  </a:gs>
                  <a:gs pos="100000">
                    <a:srgbClr val="FFFFFF"/>
                  </a:gs>
                </a:gsLst>
                <a:lin ang="5400000" scaled="0"/>
              </a:gradFill>
            </a:endParaRPr>
          </a:p>
        </p:txBody>
      </p:sp>
      <p:cxnSp>
        <p:nvCxnSpPr>
          <p:cNvPr id="79" name="Straight Arrow Connector 78"/>
          <p:cNvCxnSpPr>
            <a:stCxn id="73" idx="6"/>
            <a:endCxn id="85" idx="1"/>
          </p:cNvCxnSpPr>
          <p:nvPr/>
        </p:nvCxnSpPr>
        <p:spPr>
          <a:xfrm flipV="1">
            <a:off x="5657689" y="2092858"/>
            <a:ext cx="5685427" cy="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5527146" y="1810424"/>
            <a:ext cx="69571" cy="184666"/>
          </a:xfrm>
          <a:prstGeom prst="rect">
            <a:avLst/>
          </a:prstGeom>
          <a:noFill/>
        </p:spPr>
        <p:txBody>
          <a:bodyPr wrap="none" lIns="0" tIns="0" rIns="0" bIns="0" rtlCol="0">
            <a:spAutoFit/>
          </a:bodyPr>
          <a:lstStyle/>
          <a:p>
            <a:r>
              <a:rPr lang="en-US" sz="1200" spc="-70" dirty="0">
                <a:gradFill>
                  <a:gsLst>
                    <a:gs pos="2917">
                      <a:schemeClr val="tx1"/>
                    </a:gs>
                    <a:gs pos="30000">
                      <a:schemeClr val="tx1"/>
                    </a:gs>
                  </a:gsLst>
                  <a:lin ang="5400000" scaled="0"/>
                </a:gradFill>
              </a:rPr>
              <a:t>0</a:t>
            </a:r>
          </a:p>
        </p:txBody>
      </p:sp>
      <p:sp>
        <p:nvSpPr>
          <p:cNvPr id="81" name="TextBox 80"/>
          <p:cNvSpPr txBox="1"/>
          <p:nvPr/>
        </p:nvSpPr>
        <p:spPr>
          <a:xfrm>
            <a:off x="6488417" y="1810425"/>
            <a:ext cx="69571" cy="184666"/>
          </a:xfrm>
          <a:prstGeom prst="rect">
            <a:avLst/>
          </a:prstGeom>
          <a:noFill/>
        </p:spPr>
        <p:txBody>
          <a:bodyPr wrap="none" lIns="0" tIns="0" rIns="0" bIns="0" rtlCol="0">
            <a:spAutoFit/>
          </a:bodyPr>
          <a:lstStyle/>
          <a:p>
            <a:r>
              <a:rPr lang="en-US" sz="1200" spc="-70" dirty="0">
                <a:gradFill>
                  <a:gsLst>
                    <a:gs pos="2917">
                      <a:schemeClr val="tx1"/>
                    </a:gs>
                    <a:gs pos="30000">
                      <a:schemeClr val="tx1"/>
                    </a:gs>
                  </a:gsLst>
                  <a:lin ang="5400000" scaled="0"/>
                </a:gradFill>
              </a:rPr>
              <a:t>5</a:t>
            </a:r>
          </a:p>
        </p:txBody>
      </p:sp>
      <p:sp>
        <p:nvSpPr>
          <p:cNvPr id="82" name="TextBox 81"/>
          <p:cNvSpPr txBox="1"/>
          <p:nvPr/>
        </p:nvSpPr>
        <p:spPr>
          <a:xfrm>
            <a:off x="9330751" y="1810425"/>
            <a:ext cx="139141" cy="184666"/>
          </a:xfrm>
          <a:prstGeom prst="rect">
            <a:avLst/>
          </a:prstGeom>
          <a:noFill/>
        </p:spPr>
        <p:txBody>
          <a:bodyPr wrap="none" lIns="0" tIns="0" rIns="0" bIns="0" rtlCol="0">
            <a:spAutoFit/>
          </a:bodyPr>
          <a:lstStyle/>
          <a:p>
            <a:r>
              <a:rPr lang="en-US" sz="1200" spc="-70" dirty="0">
                <a:gradFill>
                  <a:gsLst>
                    <a:gs pos="2917">
                      <a:schemeClr val="tx1"/>
                    </a:gs>
                    <a:gs pos="30000">
                      <a:schemeClr val="tx1"/>
                    </a:gs>
                  </a:gsLst>
                  <a:lin ang="5400000" scaled="0"/>
                </a:gradFill>
              </a:rPr>
              <a:t>20</a:t>
            </a:r>
          </a:p>
        </p:txBody>
      </p:sp>
      <p:sp>
        <p:nvSpPr>
          <p:cNvPr id="83" name="TextBox 82"/>
          <p:cNvSpPr txBox="1"/>
          <p:nvPr/>
        </p:nvSpPr>
        <p:spPr>
          <a:xfrm>
            <a:off x="7442808" y="1810425"/>
            <a:ext cx="139141" cy="184666"/>
          </a:xfrm>
          <a:prstGeom prst="rect">
            <a:avLst/>
          </a:prstGeom>
          <a:noFill/>
        </p:spPr>
        <p:txBody>
          <a:bodyPr wrap="none" lIns="0" tIns="0" rIns="0" bIns="0" rtlCol="0">
            <a:spAutoFit/>
          </a:bodyPr>
          <a:lstStyle/>
          <a:p>
            <a:r>
              <a:rPr lang="en-US" sz="1200" spc="-70" dirty="0">
                <a:gradFill>
                  <a:gsLst>
                    <a:gs pos="2917">
                      <a:schemeClr val="tx1"/>
                    </a:gs>
                    <a:gs pos="30000">
                      <a:schemeClr val="tx1"/>
                    </a:gs>
                  </a:gsLst>
                  <a:lin ang="5400000" scaled="0"/>
                </a:gradFill>
              </a:rPr>
              <a:t>10</a:t>
            </a:r>
          </a:p>
        </p:txBody>
      </p:sp>
      <p:sp>
        <p:nvSpPr>
          <p:cNvPr id="84" name="TextBox 83"/>
          <p:cNvSpPr txBox="1"/>
          <p:nvPr/>
        </p:nvSpPr>
        <p:spPr>
          <a:xfrm>
            <a:off x="8386779" y="1810425"/>
            <a:ext cx="139141" cy="184666"/>
          </a:xfrm>
          <a:prstGeom prst="rect">
            <a:avLst/>
          </a:prstGeom>
          <a:noFill/>
        </p:spPr>
        <p:txBody>
          <a:bodyPr wrap="none" lIns="0" tIns="0" rIns="0" bIns="0" rtlCol="0">
            <a:spAutoFit/>
          </a:bodyPr>
          <a:lstStyle/>
          <a:p>
            <a:r>
              <a:rPr lang="en-US" sz="1200" spc="-70" dirty="0">
                <a:gradFill>
                  <a:gsLst>
                    <a:gs pos="2917">
                      <a:schemeClr val="tx1"/>
                    </a:gs>
                    <a:gs pos="30000">
                      <a:schemeClr val="tx1"/>
                    </a:gs>
                  </a:gsLst>
                  <a:lin ang="5400000" scaled="0"/>
                </a:gradFill>
              </a:rPr>
              <a:t>15</a:t>
            </a:r>
          </a:p>
        </p:txBody>
      </p:sp>
      <p:sp>
        <p:nvSpPr>
          <p:cNvPr id="85" name="TextBox 84"/>
          <p:cNvSpPr txBox="1"/>
          <p:nvPr/>
        </p:nvSpPr>
        <p:spPr>
          <a:xfrm>
            <a:off x="11349048" y="1846798"/>
            <a:ext cx="451727" cy="482312"/>
          </a:xfrm>
          <a:prstGeom prst="rect">
            <a:avLst/>
          </a:prstGeom>
          <a:noFill/>
        </p:spPr>
        <p:txBody>
          <a:bodyPr wrap="none" lIns="0" tIns="0" rIns="0" bIns="0" rtlCol="0">
            <a:spAutoFit/>
          </a:bodyPr>
          <a:lstStyle/>
          <a:p>
            <a:pPr algn="ctr"/>
            <a:r>
              <a:rPr lang="en-US" sz="1567" spc="-70" dirty="0">
                <a:gradFill>
                  <a:gsLst>
                    <a:gs pos="2917">
                      <a:schemeClr val="tx1"/>
                    </a:gs>
                    <a:gs pos="30000">
                      <a:schemeClr val="tx1"/>
                    </a:gs>
                  </a:gsLst>
                  <a:lin ang="5400000" scaled="0"/>
                </a:gradFill>
                <a:latin typeface="Segoe UI Light" panose="020B0502040204020203" pitchFamily="34" charset="0"/>
              </a:rPr>
              <a:t>Time</a:t>
            </a:r>
          </a:p>
          <a:p>
            <a:pPr algn="ctr"/>
            <a:r>
              <a:rPr lang="en-US" sz="1567" spc="-70" dirty="0">
                <a:gradFill>
                  <a:gsLst>
                    <a:gs pos="2917">
                      <a:schemeClr val="tx1"/>
                    </a:gs>
                    <a:gs pos="30000">
                      <a:schemeClr val="tx1"/>
                    </a:gs>
                  </a:gsLst>
                  <a:lin ang="5400000" scaled="0"/>
                </a:gradFill>
                <a:latin typeface="Segoe UI Light" panose="020B0502040204020203" pitchFamily="34" charset="0"/>
              </a:rPr>
              <a:t> (</a:t>
            </a:r>
            <a:r>
              <a:rPr lang="en-US" sz="1567" spc="-70" dirty="0" err="1">
                <a:gradFill>
                  <a:gsLst>
                    <a:gs pos="2917">
                      <a:schemeClr val="tx1"/>
                    </a:gs>
                    <a:gs pos="30000">
                      <a:schemeClr val="tx1"/>
                    </a:gs>
                  </a:gsLst>
                  <a:lin ang="5400000" scaled="0"/>
                </a:gradFill>
                <a:latin typeface="Segoe UI Light" panose="020B0502040204020203" pitchFamily="34" charset="0"/>
              </a:rPr>
              <a:t>secs</a:t>
            </a:r>
            <a:r>
              <a:rPr lang="en-US" sz="1567" spc="-70" dirty="0">
                <a:gradFill>
                  <a:gsLst>
                    <a:gs pos="2917">
                      <a:schemeClr val="tx1"/>
                    </a:gs>
                    <a:gs pos="30000">
                      <a:schemeClr val="tx1"/>
                    </a:gs>
                  </a:gsLst>
                  <a:lin ang="5400000" scaled="0"/>
                </a:gradFill>
                <a:latin typeface="Segoe UI Light" panose="020B0502040204020203" pitchFamily="34" charset="0"/>
              </a:rPr>
              <a:t>)</a:t>
            </a:r>
          </a:p>
        </p:txBody>
      </p:sp>
      <p:cxnSp>
        <p:nvCxnSpPr>
          <p:cNvPr id="86" name="Straight Connector 85"/>
          <p:cNvCxnSpPr/>
          <p:nvPr/>
        </p:nvCxnSpPr>
        <p:spPr>
          <a:xfrm>
            <a:off x="9388439" y="2107564"/>
            <a:ext cx="12058" cy="134017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7" name="Rounded Rectangle 86"/>
          <p:cNvSpPr/>
          <p:nvPr/>
        </p:nvSpPr>
        <p:spPr bwMode="auto">
          <a:xfrm>
            <a:off x="6496109" y="2998487"/>
            <a:ext cx="1927664" cy="399936"/>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4" tIns="45706" rIns="45706" bIns="91414" numCol="1" spcCol="0" rtlCol="0" fromWordArt="0" anchor="t" anchorCtr="0" forceAA="0" compatLnSpc="1">
            <a:prstTxWarp prst="textNoShape">
              <a:avLst/>
            </a:prstTxWarp>
            <a:noAutofit/>
          </a:bodyPr>
          <a:lstStyle/>
          <a:p>
            <a:pPr algn="ctr" defTabSz="913748"/>
            <a:endParaRPr lang="en-US" sz="2400" spc="-50" dirty="0">
              <a:solidFill>
                <a:schemeClr val="bg1"/>
              </a:solidFill>
              <a:ea typeface="Segoe UI" pitchFamily="34" charset="0"/>
              <a:cs typeface="Segoe UI" pitchFamily="34" charset="0"/>
            </a:endParaRPr>
          </a:p>
        </p:txBody>
      </p:sp>
      <p:sp>
        <p:nvSpPr>
          <p:cNvPr id="88" name="TextBox 87"/>
          <p:cNvSpPr txBox="1"/>
          <p:nvPr/>
        </p:nvSpPr>
        <p:spPr>
          <a:xfrm>
            <a:off x="10140146" y="1810425"/>
            <a:ext cx="139141" cy="184666"/>
          </a:xfrm>
          <a:prstGeom prst="rect">
            <a:avLst/>
          </a:prstGeom>
          <a:noFill/>
        </p:spPr>
        <p:txBody>
          <a:bodyPr wrap="none" lIns="0" tIns="0" rIns="0" bIns="0" rtlCol="0">
            <a:spAutoFit/>
          </a:bodyPr>
          <a:lstStyle/>
          <a:p>
            <a:r>
              <a:rPr lang="en-US" sz="1200" spc="-70" dirty="0">
                <a:gradFill>
                  <a:gsLst>
                    <a:gs pos="2917">
                      <a:schemeClr val="tx1"/>
                    </a:gs>
                    <a:gs pos="30000">
                      <a:schemeClr val="tx1"/>
                    </a:gs>
                  </a:gsLst>
                  <a:lin ang="5400000" scaled="0"/>
                </a:gradFill>
              </a:rPr>
              <a:t>25</a:t>
            </a:r>
          </a:p>
        </p:txBody>
      </p:sp>
      <p:sp>
        <p:nvSpPr>
          <p:cNvPr id="89" name="TextBox 88"/>
          <p:cNvSpPr txBox="1"/>
          <p:nvPr/>
        </p:nvSpPr>
        <p:spPr>
          <a:xfrm>
            <a:off x="5598566" y="613328"/>
            <a:ext cx="5463422" cy="36922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567" dirty="0">
                <a:solidFill>
                  <a:schemeClr val="bg1"/>
                </a:solidFill>
                <a:latin typeface="Segoe UI Light" panose="020B0502040204020203" pitchFamily="34" charset="0"/>
              </a:rPr>
              <a:t>A 10-second Hopping Window with a 5-second “Hop”</a:t>
            </a:r>
          </a:p>
        </p:txBody>
      </p:sp>
      <p:sp>
        <p:nvSpPr>
          <p:cNvPr id="90" name="Oval 89"/>
          <p:cNvSpPr/>
          <p:nvPr/>
        </p:nvSpPr>
        <p:spPr bwMode="auto">
          <a:xfrm>
            <a:off x="11002868" y="2027077"/>
            <a:ext cx="118246" cy="11270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endParaRPr lang="en-US" sz="2000" dirty="0">
              <a:gradFill>
                <a:gsLst>
                  <a:gs pos="0">
                    <a:srgbClr val="FFFFFF"/>
                  </a:gs>
                  <a:gs pos="100000">
                    <a:srgbClr val="FFFFFF"/>
                  </a:gs>
                </a:gsLst>
                <a:lin ang="5400000" scaled="0"/>
              </a:gradFill>
            </a:endParaRPr>
          </a:p>
        </p:txBody>
      </p:sp>
      <p:sp>
        <p:nvSpPr>
          <p:cNvPr id="91" name="TextBox 90"/>
          <p:cNvSpPr txBox="1"/>
          <p:nvPr/>
        </p:nvSpPr>
        <p:spPr>
          <a:xfrm>
            <a:off x="10987631" y="1810425"/>
            <a:ext cx="139141" cy="184666"/>
          </a:xfrm>
          <a:prstGeom prst="rect">
            <a:avLst/>
          </a:prstGeom>
          <a:noFill/>
        </p:spPr>
        <p:txBody>
          <a:bodyPr wrap="none" lIns="0" tIns="0" rIns="0" bIns="0" rtlCol="0">
            <a:spAutoFit/>
          </a:bodyPr>
          <a:lstStyle/>
          <a:p>
            <a:r>
              <a:rPr lang="en-US" sz="1200" spc="-70" dirty="0">
                <a:gradFill>
                  <a:gsLst>
                    <a:gs pos="2917">
                      <a:schemeClr val="tx1"/>
                    </a:gs>
                    <a:gs pos="30000">
                      <a:schemeClr val="tx1"/>
                    </a:gs>
                  </a:gsLst>
                  <a:lin ang="5400000" scaled="0"/>
                </a:gradFill>
              </a:rPr>
              <a:t>30</a:t>
            </a:r>
          </a:p>
        </p:txBody>
      </p:sp>
      <p:cxnSp>
        <p:nvCxnSpPr>
          <p:cNvPr id="92" name="Straight Connector 91"/>
          <p:cNvCxnSpPr/>
          <p:nvPr/>
        </p:nvCxnSpPr>
        <p:spPr>
          <a:xfrm>
            <a:off x="11050871" y="2041364"/>
            <a:ext cx="28475" cy="225385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3" name="Rounded Rectangle 92"/>
          <p:cNvSpPr/>
          <p:nvPr/>
        </p:nvSpPr>
        <p:spPr bwMode="auto">
          <a:xfrm>
            <a:off x="7512548" y="3447735"/>
            <a:ext cx="1875892" cy="399936"/>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4" tIns="45706" rIns="45706" bIns="91414" numCol="1" spcCol="0" rtlCol="0" fromWordArt="0" anchor="t" anchorCtr="0" forceAA="0" compatLnSpc="1">
            <a:prstTxWarp prst="textNoShape">
              <a:avLst/>
            </a:prstTxWarp>
            <a:noAutofit/>
          </a:bodyPr>
          <a:lstStyle/>
          <a:p>
            <a:pPr algn="ctr" defTabSz="913748"/>
            <a:endParaRPr lang="en-US" sz="2400" spc="-50" dirty="0">
              <a:solidFill>
                <a:schemeClr val="bg1"/>
              </a:solidFill>
              <a:ea typeface="Segoe UI" pitchFamily="34" charset="0"/>
              <a:cs typeface="Segoe UI" pitchFamily="34" charset="0"/>
            </a:endParaRPr>
          </a:p>
        </p:txBody>
      </p:sp>
      <p:sp>
        <p:nvSpPr>
          <p:cNvPr id="94" name="Rectangle 93"/>
          <p:cNvSpPr/>
          <p:nvPr/>
        </p:nvSpPr>
        <p:spPr bwMode="auto">
          <a:xfrm>
            <a:off x="7050873" y="3110798"/>
            <a:ext cx="212883" cy="17531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000" dirty="0">
                <a:solidFill>
                  <a:schemeClr val="bg1"/>
                </a:solidFill>
              </a:rPr>
              <a:t>4</a:t>
            </a:r>
          </a:p>
        </p:txBody>
      </p:sp>
      <p:sp>
        <p:nvSpPr>
          <p:cNvPr id="95" name="Rectangle 94"/>
          <p:cNvSpPr/>
          <p:nvPr/>
        </p:nvSpPr>
        <p:spPr bwMode="auto">
          <a:xfrm>
            <a:off x="7656127" y="3110798"/>
            <a:ext cx="212883" cy="17531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000" dirty="0">
                <a:solidFill>
                  <a:schemeClr val="bg1"/>
                </a:solidFill>
              </a:rPr>
              <a:t>2</a:t>
            </a:r>
          </a:p>
        </p:txBody>
      </p:sp>
      <p:sp>
        <p:nvSpPr>
          <p:cNvPr id="96" name="Rectangle 95"/>
          <p:cNvSpPr/>
          <p:nvPr/>
        </p:nvSpPr>
        <p:spPr bwMode="auto">
          <a:xfrm>
            <a:off x="7361847" y="3110798"/>
            <a:ext cx="212883" cy="17531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000" dirty="0">
                <a:solidFill>
                  <a:schemeClr val="bg1"/>
                </a:solidFill>
              </a:rPr>
              <a:t>6</a:t>
            </a:r>
          </a:p>
        </p:txBody>
      </p:sp>
      <p:sp>
        <p:nvSpPr>
          <p:cNvPr id="97" name="Rectangle 96"/>
          <p:cNvSpPr/>
          <p:nvPr/>
        </p:nvSpPr>
        <p:spPr bwMode="auto">
          <a:xfrm>
            <a:off x="8190649" y="3560046"/>
            <a:ext cx="212883" cy="17531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000" dirty="0">
                <a:solidFill>
                  <a:schemeClr val="bg1"/>
                </a:solidFill>
              </a:rPr>
              <a:t>8</a:t>
            </a:r>
          </a:p>
        </p:txBody>
      </p:sp>
      <p:sp>
        <p:nvSpPr>
          <p:cNvPr id="98" name="Rectangle 97"/>
          <p:cNvSpPr/>
          <p:nvPr/>
        </p:nvSpPr>
        <p:spPr bwMode="auto">
          <a:xfrm>
            <a:off x="8497454" y="3560046"/>
            <a:ext cx="212883" cy="17531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000" dirty="0">
                <a:solidFill>
                  <a:schemeClr val="bg1"/>
                </a:solidFill>
              </a:rPr>
              <a:t>6</a:t>
            </a:r>
          </a:p>
        </p:txBody>
      </p:sp>
      <p:sp>
        <p:nvSpPr>
          <p:cNvPr id="99" name="Rounded Rectangle 98"/>
          <p:cNvSpPr/>
          <p:nvPr/>
        </p:nvSpPr>
        <p:spPr bwMode="auto">
          <a:xfrm>
            <a:off x="8435429" y="3895283"/>
            <a:ext cx="1790972" cy="399936"/>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4" tIns="45706" rIns="45706" bIns="91414" numCol="1" spcCol="0" rtlCol="0" fromWordArt="0" anchor="t" anchorCtr="0" forceAA="0" compatLnSpc="1">
            <a:prstTxWarp prst="textNoShape">
              <a:avLst/>
            </a:prstTxWarp>
            <a:noAutofit/>
          </a:bodyPr>
          <a:lstStyle/>
          <a:p>
            <a:pPr algn="ctr" defTabSz="913748"/>
            <a:endParaRPr lang="en-US" sz="2400" spc="-50" dirty="0">
              <a:solidFill>
                <a:schemeClr val="bg1"/>
              </a:solidFill>
              <a:ea typeface="Segoe UI" pitchFamily="34" charset="0"/>
              <a:cs typeface="Segoe UI" pitchFamily="34" charset="0"/>
            </a:endParaRPr>
          </a:p>
        </p:txBody>
      </p:sp>
      <p:sp>
        <p:nvSpPr>
          <p:cNvPr id="100" name="Rounded Rectangle 99"/>
          <p:cNvSpPr/>
          <p:nvPr/>
        </p:nvSpPr>
        <p:spPr bwMode="auto">
          <a:xfrm>
            <a:off x="9400498" y="4333309"/>
            <a:ext cx="1678846" cy="399936"/>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4" tIns="45706" rIns="45706" bIns="91414" numCol="1" spcCol="0" rtlCol="0" fromWordArt="0" anchor="t" anchorCtr="0" forceAA="0" compatLnSpc="1">
            <a:prstTxWarp prst="textNoShape">
              <a:avLst/>
            </a:prstTxWarp>
            <a:noAutofit/>
          </a:bodyPr>
          <a:lstStyle/>
          <a:p>
            <a:pPr algn="ctr" defTabSz="913748"/>
            <a:endParaRPr lang="en-US" sz="2400" spc="-50" dirty="0">
              <a:solidFill>
                <a:schemeClr val="bg1"/>
              </a:solidFill>
              <a:ea typeface="Segoe UI" pitchFamily="34" charset="0"/>
              <a:cs typeface="Segoe UI" pitchFamily="34" charset="0"/>
            </a:endParaRPr>
          </a:p>
        </p:txBody>
      </p:sp>
      <p:sp>
        <p:nvSpPr>
          <p:cNvPr id="101" name="Rectangle 100"/>
          <p:cNvSpPr/>
          <p:nvPr/>
        </p:nvSpPr>
        <p:spPr bwMode="auto">
          <a:xfrm>
            <a:off x="9743882" y="4445619"/>
            <a:ext cx="212883" cy="17531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000" dirty="0">
                <a:solidFill>
                  <a:schemeClr val="bg1"/>
                </a:solidFill>
              </a:rPr>
              <a:t>5</a:t>
            </a:r>
          </a:p>
        </p:txBody>
      </p:sp>
      <p:sp>
        <p:nvSpPr>
          <p:cNvPr id="102" name="Rectangle 101"/>
          <p:cNvSpPr/>
          <p:nvPr/>
        </p:nvSpPr>
        <p:spPr bwMode="auto">
          <a:xfrm>
            <a:off x="9999669" y="4445619"/>
            <a:ext cx="212883" cy="17531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000" dirty="0">
                <a:solidFill>
                  <a:schemeClr val="bg1"/>
                </a:solidFill>
              </a:rPr>
              <a:t>3</a:t>
            </a:r>
          </a:p>
        </p:txBody>
      </p:sp>
      <p:sp>
        <p:nvSpPr>
          <p:cNvPr id="103" name="Rectangle 102"/>
          <p:cNvSpPr/>
          <p:nvPr/>
        </p:nvSpPr>
        <p:spPr bwMode="auto">
          <a:xfrm>
            <a:off x="10260451" y="4445619"/>
            <a:ext cx="212883" cy="17531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000" dirty="0">
                <a:solidFill>
                  <a:schemeClr val="bg1"/>
                </a:solidFill>
              </a:rPr>
              <a:t>6</a:t>
            </a:r>
          </a:p>
        </p:txBody>
      </p:sp>
      <p:sp>
        <p:nvSpPr>
          <p:cNvPr id="104" name="Rectangle 103"/>
          <p:cNvSpPr/>
          <p:nvPr/>
        </p:nvSpPr>
        <p:spPr bwMode="auto">
          <a:xfrm>
            <a:off x="10523080" y="4445619"/>
            <a:ext cx="212883" cy="17531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000" dirty="0">
                <a:solidFill>
                  <a:schemeClr val="bg1"/>
                </a:solidFill>
              </a:rPr>
              <a:t>1</a:t>
            </a:r>
          </a:p>
        </p:txBody>
      </p:sp>
      <p:sp>
        <p:nvSpPr>
          <p:cNvPr id="105" name="Rectangle 104"/>
          <p:cNvSpPr/>
          <p:nvPr/>
        </p:nvSpPr>
        <p:spPr bwMode="auto">
          <a:xfrm>
            <a:off x="5896434" y="2678738"/>
            <a:ext cx="212883" cy="17531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000" dirty="0">
                <a:solidFill>
                  <a:schemeClr val="bg1"/>
                </a:solidFill>
              </a:rPr>
              <a:t>1</a:t>
            </a:r>
          </a:p>
        </p:txBody>
      </p:sp>
      <p:sp>
        <p:nvSpPr>
          <p:cNvPr id="106" name="Rectangle 105"/>
          <p:cNvSpPr/>
          <p:nvPr/>
        </p:nvSpPr>
        <p:spPr bwMode="auto">
          <a:xfrm>
            <a:off x="6189931" y="2678738"/>
            <a:ext cx="212883" cy="17531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000" dirty="0">
                <a:solidFill>
                  <a:schemeClr val="bg1"/>
                </a:solidFill>
              </a:rPr>
              <a:t>5</a:t>
            </a:r>
          </a:p>
        </p:txBody>
      </p:sp>
      <p:sp>
        <p:nvSpPr>
          <p:cNvPr id="107" name="Rectangle 106"/>
          <p:cNvSpPr/>
          <p:nvPr/>
        </p:nvSpPr>
        <p:spPr bwMode="auto">
          <a:xfrm>
            <a:off x="6452898" y="2682849"/>
            <a:ext cx="212883" cy="17531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000" dirty="0">
                <a:solidFill>
                  <a:schemeClr val="bg1"/>
                </a:solidFill>
              </a:rPr>
              <a:t>4</a:t>
            </a:r>
          </a:p>
        </p:txBody>
      </p:sp>
      <p:sp>
        <p:nvSpPr>
          <p:cNvPr id="108" name="Rectangle 107"/>
          <p:cNvSpPr/>
          <p:nvPr/>
        </p:nvSpPr>
        <p:spPr bwMode="auto">
          <a:xfrm>
            <a:off x="7020063" y="2682849"/>
            <a:ext cx="212883" cy="17531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000" dirty="0">
                <a:solidFill>
                  <a:schemeClr val="bg1"/>
                </a:solidFill>
              </a:rPr>
              <a:t>2</a:t>
            </a:r>
          </a:p>
        </p:txBody>
      </p:sp>
      <p:sp>
        <p:nvSpPr>
          <p:cNvPr id="109" name="Rectangle 108"/>
          <p:cNvSpPr/>
          <p:nvPr/>
        </p:nvSpPr>
        <p:spPr bwMode="auto">
          <a:xfrm>
            <a:off x="6725783" y="2682849"/>
            <a:ext cx="212883" cy="17531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000" dirty="0">
                <a:solidFill>
                  <a:schemeClr val="bg1"/>
                </a:solidFill>
              </a:rPr>
              <a:t>6</a:t>
            </a:r>
          </a:p>
        </p:txBody>
      </p:sp>
      <p:sp>
        <p:nvSpPr>
          <p:cNvPr id="110" name="Rectangle 109"/>
          <p:cNvSpPr/>
          <p:nvPr/>
        </p:nvSpPr>
        <p:spPr bwMode="auto">
          <a:xfrm>
            <a:off x="8838156" y="4007595"/>
            <a:ext cx="212883" cy="17531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000" dirty="0">
                <a:solidFill>
                  <a:schemeClr val="bg1"/>
                </a:solidFill>
              </a:rPr>
              <a:t>8</a:t>
            </a:r>
          </a:p>
        </p:txBody>
      </p:sp>
      <p:sp>
        <p:nvSpPr>
          <p:cNvPr id="111" name="Rectangle 110"/>
          <p:cNvSpPr/>
          <p:nvPr/>
        </p:nvSpPr>
        <p:spPr bwMode="auto">
          <a:xfrm>
            <a:off x="9097349" y="4007595"/>
            <a:ext cx="212883" cy="17531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000" dirty="0">
                <a:solidFill>
                  <a:schemeClr val="bg1"/>
                </a:solidFill>
              </a:rPr>
              <a:t>6</a:t>
            </a:r>
          </a:p>
        </p:txBody>
      </p:sp>
      <p:sp>
        <p:nvSpPr>
          <p:cNvPr id="112" name="Rectangle 111"/>
          <p:cNvSpPr/>
          <p:nvPr/>
        </p:nvSpPr>
        <p:spPr bwMode="auto">
          <a:xfrm>
            <a:off x="9355005" y="4007595"/>
            <a:ext cx="212883" cy="17531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000" dirty="0">
                <a:solidFill>
                  <a:schemeClr val="bg1"/>
                </a:solidFill>
              </a:rPr>
              <a:t>5</a:t>
            </a:r>
          </a:p>
        </p:txBody>
      </p:sp>
      <p:sp>
        <p:nvSpPr>
          <p:cNvPr id="113" name="Rectangle 112"/>
          <p:cNvSpPr/>
          <p:nvPr/>
        </p:nvSpPr>
        <p:spPr bwMode="auto">
          <a:xfrm>
            <a:off x="9610794" y="4007595"/>
            <a:ext cx="212883" cy="17531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000" dirty="0">
                <a:solidFill>
                  <a:schemeClr val="bg1"/>
                </a:solidFill>
              </a:rPr>
              <a:t>3</a:t>
            </a:r>
          </a:p>
        </p:txBody>
      </p:sp>
      <p:sp>
        <p:nvSpPr>
          <p:cNvPr id="114" name="Rectangle 113"/>
          <p:cNvSpPr/>
          <p:nvPr/>
        </p:nvSpPr>
        <p:spPr bwMode="auto">
          <a:xfrm>
            <a:off x="10346199" y="1564918"/>
            <a:ext cx="212883" cy="17531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000" dirty="0">
                <a:solidFill>
                  <a:schemeClr val="bg1"/>
                </a:solidFill>
              </a:rPr>
              <a:t>6</a:t>
            </a:r>
          </a:p>
        </p:txBody>
      </p:sp>
      <p:sp>
        <p:nvSpPr>
          <p:cNvPr id="115" name="Rectangle 114"/>
          <p:cNvSpPr/>
          <p:nvPr/>
        </p:nvSpPr>
        <p:spPr bwMode="auto">
          <a:xfrm>
            <a:off x="10618349" y="1564918"/>
            <a:ext cx="212883" cy="17531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000" dirty="0">
                <a:solidFill>
                  <a:schemeClr val="bg1"/>
                </a:solidFill>
              </a:rPr>
              <a:t>1</a:t>
            </a:r>
          </a:p>
        </p:txBody>
      </p:sp>
      <p:cxnSp>
        <p:nvCxnSpPr>
          <p:cNvPr id="116" name="Straight Connector 115"/>
          <p:cNvCxnSpPr/>
          <p:nvPr/>
        </p:nvCxnSpPr>
        <p:spPr>
          <a:xfrm>
            <a:off x="8417165" y="2088521"/>
            <a:ext cx="5220" cy="879898"/>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H="1">
            <a:off x="10226098" y="2098043"/>
            <a:ext cx="304" cy="174962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H="1">
            <a:off x="7501850" y="2036600"/>
            <a:ext cx="1178" cy="55215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6550797" y="2112778"/>
            <a:ext cx="3002" cy="35779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0" name="Rectangle 119"/>
          <p:cNvSpPr/>
          <p:nvPr/>
        </p:nvSpPr>
        <p:spPr bwMode="auto">
          <a:xfrm>
            <a:off x="9554973" y="1569886"/>
            <a:ext cx="212883" cy="17531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000" dirty="0">
                <a:solidFill>
                  <a:schemeClr val="bg1"/>
                </a:solidFill>
              </a:rPr>
              <a:t>5</a:t>
            </a:r>
          </a:p>
        </p:txBody>
      </p:sp>
      <p:sp>
        <p:nvSpPr>
          <p:cNvPr id="121" name="Rectangle 120"/>
          <p:cNvSpPr/>
          <p:nvPr/>
        </p:nvSpPr>
        <p:spPr bwMode="auto">
          <a:xfrm>
            <a:off x="9810762" y="1569886"/>
            <a:ext cx="212883" cy="17531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000" dirty="0">
                <a:solidFill>
                  <a:schemeClr val="bg1"/>
                </a:solidFill>
              </a:rPr>
              <a:t>3</a:t>
            </a:r>
          </a:p>
        </p:txBody>
      </p:sp>
    </p:spTree>
    <p:extLst>
      <p:ext uri="{BB962C8B-B14F-4D97-AF65-F5344CB8AC3E}">
        <p14:creationId xmlns:p14="http://schemas.microsoft.com/office/powerpoint/2010/main" val="2398032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44757" y="249747"/>
            <a:ext cx="11146147" cy="746915"/>
          </a:xfrm>
        </p:spPr>
        <p:txBody>
          <a:bodyPr vert="horz" wrap="square" lIns="143407" tIns="89630" rIns="143407" bIns="89630" rtlCol="0" anchor="t">
            <a:noAutofit/>
          </a:bodyPr>
          <a:lstStyle/>
          <a:p>
            <a:r>
              <a:rPr lang="en-US" dirty="0">
                <a:latin typeface="Segoe UI Light" panose="020B0502040204020203" pitchFamily="34" charset="0"/>
                <a:cs typeface="Segoe UI Light" panose="020B0502040204020203" pitchFamily="34" charset="0"/>
              </a:rPr>
              <a:t>Sliding Windows</a:t>
            </a:r>
          </a:p>
        </p:txBody>
      </p:sp>
      <p:sp>
        <p:nvSpPr>
          <p:cNvPr id="6" name="Rectangle 5"/>
          <p:cNvSpPr/>
          <p:nvPr/>
        </p:nvSpPr>
        <p:spPr>
          <a:xfrm>
            <a:off x="424936" y="4468292"/>
            <a:ext cx="9485818" cy="1569438"/>
          </a:xfrm>
          <a:prstGeom prst="rect">
            <a:avLst/>
          </a:prstGeom>
        </p:spPr>
        <p:txBody>
          <a:bodyPr wrap="square">
            <a:spAutoFit/>
          </a:bodyPr>
          <a:lstStyle/>
          <a:p>
            <a:r>
              <a:rPr lang="en-US" sz="2353" dirty="0">
                <a:solidFill>
                  <a:schemeClr val="tx2">
                    <a:lumMod val="60000"/>
                    <a:lumOff val="40000"/>
                  </a:schemeClr>
                </a:solidFill>
                <a:latin typeface="Consolas"/>
              </a:rPr>
              <a:t>SELECT</a:t>
            </a:r>
            <a:r>
              <a:rPr lang="en-US" sz="2353" dirty="0">
                <a:latin typeface="Consolas"/>
              </a:rPr>
              <a:t> Topic, </a:t>
            </a:r>
            <a:r>
              <a:rPr lang="en-US" sz="2353" dirty="0">
                <a:solidFill>
                  <a:srgbClr val="7030A0"/>
                </a:solidFill>
                <a:latin typeface="Consolas"/>
              </a:rPr>
              <a:t>COUNT</a:t>
            </a:r>
            <a:r>
              <a:rPr lang="en-US" sz="2353" dirty="0">
                <a:latin typeface="Consolas"/>
              </a:rPr>
              <a:t>(*) </a:t>
            </a:r>
            <a:r>
              <a:rPr lang="en-US" sz="2353" dirty="0">
                <a:solidFill>
                  <a:schemeClr val="tx2">
                    <a:lumMod val="60000"/>
                    <a:lumOff val="40000"/>
                  </a:schemeClr>
                </a:solidFill>
                <a:latin typeface="Consolas"/>
              </a:rPr>
              <a:t>FROM</a:t>
            </a:r>
            <a:r>
              <a:rPr lang="en-US" sz="2353" dirty="0">
                <a:latin typeface="Consolas"/>
              </a:rPr>
              <a:t> </a:t>
            </a:r>
            <a:r>
              <a:rPr lang="en-US" sz="2353" dirty="0" err="1">
                <a:latin typeface="Consolas"/>
              </a:rPr>
              <a:t>TwitterStream</a:t>
            </a:r>
            <a:r>
              <a:rPr lang="en-US" sz="2353" dirty="0">
                <a:latin typeface="Consolas"/>
              </a:rPr>
              <a:t> </a:t>
            </a:r>
          </a:p>
          <a:p>
            <a:r>
              <a:rPr lang="en-US" sz="2353" dirty="0">
                <a:solidFill>
                  <a:schemeClr val="tx2">
                    <a:lumMod val="60000"/>
                    <a:lumOff val="40000"/>
                  </a:schemeClr>
                </a:solidFill>
                <a:latin typeface="Consolas"/>
              </a:rPr>
              <a:t>TIMESTAMP</a:t>
            </a:r>
            <a:r>
              <a:rPr lang="en-US" sz="2353" dirty="0">
                <a:latin typeface="Consolas"/>
              </a:rPr>
              <a:t> </a:t>
            </a:r>
            <a:r>
              <a:rPr lang="en-US" sz="2353" dirty="0">
                <a:solidFill>
                  <a:schemeClr val="tx2">
                    <a:lumMod val="60000"/>
                    <a:lumOff val="40000"/>
                  </a:schemeClr>
                </a:solidFill>
                <a:latin typeface="Consolas"/>
              </a:rPr>
              <a:t>BY</a:t>
            </a:r>
            <a:r>
              <a:rPr lang="en-US" sz="2353" dirty="0">
                <a:latin typeface="Consolas"/>
              </a:rPr>
              <a:t> </a:t>
            </a:r>
            <a:r>
              <a:rPr lang="en-US" sz="2353" dirty="0" err="1">
                <a:latin typeface="Consolas"/>
              </a:rPr>
              <a:t>CreatedAt</a:t>
            </a:r>
            <a:endParaRPr lang="en-US" sz="2353" dirty="0">
              <a:latin typeface="Consolas"/>
            </a:endParaRPr>
          </a:p>
          <a:p>
            <a:r>
              <a:rPr lang="en-US" sz="2353" dirty="0">
                <a:solidFill>
                  <a:schemeClr val="tx2">
                    <a:lumMod val="60000"/>
                    <a:lumOff val="40000"/>
                  </a:schemeClr>
                </a:solidFill>
                <a:latin typeface="Consolas"/>
              </a:rPr>
              <a:t>GROUP</a:t>
            </a:r>
            <a:r>
              <a:rPr lang="en-US" sz="2353" dirty="0">
                <a:latin typeface="Consolas"/>
              </a:rPr>
              <a:t> </a:t>
            </a:r>
            <a:r>
              <a:rPr lang="en-US" sz="2353" dirty="0">
                <a:solidFill>
                  <a:schemeClr val="tx2">
                    <a:lumMod val="60000"/>
                    <a:lumOff val="40000"/>
                  </a:schemeClr>
                </a:solidFill>
                <a:latin typeface="Consolas"/>
              </a:rPr>
              <a:t>BY</a:t>
            </a:r>
            <a:r>
              <a:rPr lang="en-US" sz="2353" dirty="0">
                <a:latin typeface="Consolas"/>
              </a:rPr>
              <a:t> Topic, </a:t>
            </a:r>
            <a:r>
              <a:rPr lang="en-US" sz="2353" dirty="0" err="1">
                <a:solidFill>
                  <a:srgbClr val="7030A0"/>
                </a:solidFill>
                <a:latin typeface="Consolas"/>
              </a:rPr>
              <a:t>SlidingWindow</a:t>
            </a:r>
            <a:r>
              <a:rPr lang="en-US" sz="2353" dirty="0">
                <a:latin typeface="Consolas"/>
              </a:rPr>
              <a:t>(second, 10)</a:t>
            </a:r>
          </a:p>
          <a:p>
            <a:r>
              <a:rPr lang="en-US" sz="2353" dirty="0">
                <a:solidFill>
                  <a:schemeClr val="tx2">
                    <a:lumMod val="60000"/>
                    <a:lumOff val="40000"/>
                  </a:schemeClr>
                </a:solidFill>
                <a:latin typeface="Consolas"/>
              </a:rPr>
              <a:t>HAVING</a:t>
            </a:r>
            <a:r>
              <a:rPr lang="en-US" sz="2353" dirty="0">
                <a:latin typeface="Consolas"/>
              </a:rPr>
              <a:t> </a:t>
            </a:r>
            <a:r>
              <a:rPr lang="en-US" sz="2353" dirty="0">
                <a:solidFill>
                  <a:srgbClr val="7030A0"/>
                </a:solidFill>
                <a:latin typeface="Consolas"/>
              </a:rPr>
              <a:t>COUNT</a:t>
            </a:r>
            <a:r>
              <a:rPr lang="en-US" sz="2353" dirty="0">
                <a:latin typeface="Consolas"/>
              </a:rPr>
              <a:t>(*) &gt; 10</a:t>
            </a:r>
          </a:p>
        </p:txBody>
      </p:sp>
      <p:sp>
        <p:nvSpPr>
          <p:cNvPr id="7" name="Rectangle 6"/>
          <p:cNvSpPr/>
          <p:nvPr/>
        </p:nvSpPr>
        <p:spPr>
          <a:xfrm>
            <a:off x="564292" y="1794652"/>
            <a:ext cx="4835203" cy="1178592"/>
          </a:xfrm>
          <a:prstGeom prst="rect">
            <a:avLst/>
          </a:prstGeom>
        </p:spPr>
        <p:txBody>
          <a:bodyPr wrap="square">
            <a:spAutoFit/>
          </a:bodyPr>
          <a:lstStyle/>
          <a:p>
            <a:r>
              <a:rPr lang="en-US" sz="2353" dirty="0">
                <a:solidFill>
                  <a:srgbClr val="7FBA00"/>
                </a:solidFill>
                <a:ea typeface="Times New Roman" panose="02020603050405020304" pitchFamily="18" charset="0"/>
                <a:cs typeface="Times New Roman" panose="02020603050405020304" pitchFamily="18" charset="0"/>
              </a:rPr>
              <a:t>Give me the count of tweets for all topics which are tweeted more than 10 times in the last 10 seconds</a:t>
            </a:r>
          </a:p>
        </p:txBody>
      </p:sp>
      <p:cxnSp>
        <p:nvCxnSpPr>
          <p:cNvPr id="8" name="Straight Connector 7"/>
          <p:cNvCxnSpPr/>
          <p:nvPr/>
        </p:nvCxnSpPr>
        <p:spPr>
          <a:xfrm>
            <a:off x="8374173" y="1664791"/>
            <a:ext cx="23710" cy="132552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endCxn id="10" idx="3"/>
          </p:cNvCxnSpPr>
          <p:nvPr/>
        </p:nvCxnSpPr>
        <p:spPr>
          <a:xfrm>
            <a:off x="10842322" y="1678807"/>
            <a:ext cx="23754" cy="243447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8955434" y="3913318"/>
            <a:ext cx="1910642" cy="399936"/>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4" tIns="45706" rIns="45706" bIns="91414" numCol="1" spcCol="0" rtlCol="0" fromWordArt="0" anchor="t" anchorCtr="0" forceAA="0" compatLnSpc="1">
            <a:prstTxWarp prst="textNoShape">
              <a:avLst/>
            </a:prstTxWarp>
            <a:noAutofit/>
          </a:bodyPr>
          <a:lstStyle/>
          <a:p>
            <a:pPr algn="ctr" defTabSz="913748"/>
            <a:endParaRPr lang="en-US" sz="2400" spc="-5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6483238" y="2878006"/>
            <a:ext cx="1910642" cy="399936"/>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4" tIns="45706" rIns="45706" bIns="91414" numCol="1" spcCol="0" rtlCol="0" fromWordArt="0" anchor="t" anchorCtr="0" forceAA="0" compatLnSpc="1">
            <a:prstTxWarp prst="textNoShape">
              <a:avLst/>
            </a:prstTxWarp>
            <a:noAutofit/>
          </a:bodyPr>
          <a:lstStyle/>
          <a:p>
            <a:pPr algn="ctr" defTabSz="913748"/>
            <a:endParaRPr lang="en-US" sz="2400" spc="-5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7632683" y="1534699"/>
            <a:ext cx="212883" cy="17531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000" dirty="0">
                <a:solidFill>
                  <a:schemeClr val="bg1"/>
                </a:solidFill>
              </a:rPr>
              <a:t>1</a:t>
            </a:r>
          </a:p>
        </p:txBody>
      </p:sp>
      <p:sp>
        <p:nvSpPr>
          <p:cNvPr id="13" name="Rectangle 12"/>
          <p:cNvSpPr/>
          <p:nvPr/>
        </p:nvSpPr>
        <p:spPr bwMode="auto">
          <a:xfrm>
            <a:off x="8161333" y="1534699"/>
            <a:ext cx="212883" cy="17531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000" dirty="0">
                <a:solidFill>
                  <a:schemeClr val="bg1"/>
                </a:solidFill>
              </a:rPr>
              <a:t>5</a:t>
            </a:r>
          </a:p>
        </p:txBody>
      </p:sp>
      <p:sp>
        <p:nvSpPr>
          <p:cNvPr id="14" name="Oval 13"/>
          <p:cNvSpPr/>
          <p:nvPr/>
        </p:nvSpPr>
        <p:spPr bwMode="auto">
          <a:xfrm>
            <a:off x="5865469" y="2020828"/>
            <a:ext cx="118246" cy="11270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endParaRPr lang="en-US" sz="2000" dirty="0">
              <a:gradFill>
                <a:gsLst>
                  <a:gs pos="0">
                    <a:srgbClr val="FFFFFF"/>
                  </a:gs>
                  <a:gs pos="100000">
                    <a:srgbClr val="FFFFFF"/>
                  </a:gs>
                </a:gsLst>
                <a:lin ang="5400000" scaled="0"/>
              </a:gradFill>
            </a:endParaRPr>
          </a:p>
        </p:txBody>
      </p:sp>
      <p:sp>
        <p:nvSpPr>
          <p:cNvPr id="15" name="Oval 14"/>
          <p:cNvSpPr/>
          <p:nvPr/>
        </p:nvSpPr>
        <p:spPr bwMode="auto">
          <a:xfrm>
            <a:off x="7776794" y="2020828"/>
            <a:ext cx="118246" cy="11270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endParaRPr lang="en-US" sz="2000" dirty="0">
              <a:gradFill>
                <a:gsLst>
                  <a:gs pos="0">
                    <a:srgbClr val="FFFFFF"/>
                  </a:gs>
                  <a:gs pos="100000">
                    <a:srgbClr val="FFFFFF"/>
                  </a:gs>
                </a:gsLst>
                <a:lin ang="5400000" scaled="0"/>
              </a:gradFill>
            </a:endParaRPr>
          </a:p>
        </p:txBody>
      </p:sp>
      <p:sp>
        <p:nvSpPr>
          <p:cNvPr id="16" name="Oval 15"/>
          <p:cNvSpPr/>
          <p:nvPr/>
        </p:nvSpPr>
        <p:spPr bwMode="auto">
          <a:xfrm>
            <a:off x="6822135" y="2020828"/>
            <a:ext cx="118246" cy="11270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endParaRPr lang="en-US" sz="2000" dirty="0">
              <a:gradFill>
                <a:gsLst>
                  <a:gs pos="0">
                    <a:srgbClr val="FFFFFF"/>
                  </a:gs>
                  <a:gs pos="100000">
                    <a:srgbClr val="FFFFFF"/>
                  </a:gs>
                </a:gsLst>
                <a:lin ang="5400000" scaled="0"/>
              </a:gradFill>
            </a:endParaRPr>
          </a:p>
        </p:txBody>
      </p:sp>
      <p:sp>
        <p:nvSpPr>
          <p:cNvPr id="17" name="Oval 16"/>
          <p:cNvSpPr/>
          <p:nvPr/>
        </p:nvSpPr>
        <p:spPr bwMode="auto">
          <a:xfrm>
            <a:off x="10485425" y="2020828"/>
            <a:ext cx="118246" cy="11270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endParaRPr lang="en-US" sz="2000" dirty="0">
              <a:gradFill>
                <a:gsLst>
                  <a:gs pos="0">
                    <a:srgbClr val="FFFFFF"/>
                  </a:gs>
                  <a:gs pos="100000">
                    <a:srgbClr val="FFFFFF"/>
                  </a:gs>
                </a:gsLst>
                <a:lin ang="5400000" scaled="0"/>
              </a:gradFill>
            </a:endParaRPr>
          </a:p>
        </p:txBody>
      </p:sp>
      <p:sp>
        <p:nvSpPr>
          <p:cNvPr id="18" name="Oval 17"/>
          <p:cNvSpPr/>
          <p:nvPr/>
        </p:nvSpPr>
        <p:spPr bwMode="auto">
          <a:xfrm>
            <a:off x="9656777" y="2020828"/>
            <a:ext cx="118246" cy="11270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endParaRPr lang="en-US" sz="2000" dirty="0">
              <a:gradFill>
                <a:gsLst>
                  <a:gs pos="0">
                    <a:srgbClr val="FFFFFF"/>
                  </a:gs>
                  <a:gs pos="100000">
                    <a:srgbClr val="FFFFFF"/>
                  </a:gs>
                </a:gsLst>
                <a:lin ang="5400000" scaled="0"/>
              </a:gradFill>
            </a:endParaRPr>
          </a:p>
        </p:txBody>
      </p:sp>
      <p:sp>
        <p:nvSpPr>
          <p:cNvPr id="19" name="Oval 18"/>
          <p:cNvSpPr/>
          <p:nvPr/>
        </p:nvSpPr>
        <p:spPr bwMode="auto">
          <a:xfrm>
            <a:off x="8700111" y="2020828"/>
            <a:ext cx="118246" cy="11270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endParaRPr lang="en-US" sz="2000" dirty="0">
              <a:gradFill>
                <a:gsLst>
                  <a:gs pos="0">
                    <a:srgbClr val="FFFFFF"/>
                  </a:gs>
                  <a:gs pos="100000">
                    <a:srgbClr val="FFFFFF"/>
                  </a:gs>
                </a:gsLst>
                <a:lin ang="5400000" scaled="0"/>
              </a:gradFill>
            </a:endParaRPr>
          </a:p>
        </p:txBody>
      </p:sp>
      <p:cxnSp>
        <p:nvCxnSpPr>
          <p:cNvPr id="20" name="Straight Arrow Connector 19"/>
          <p:cNvCxnSpPr>
            <a:stCxn id="14" idx="6"/>
          </p:cNvCxnSpPr>
          <p:nvPr/>
        </p:nvCxnSpPr>
        <p:spPr>
          <a:xfrm flipV="1">
            <a:off x="5983715" y="2072749"/>
            <a:ext cx="5078275" cy="443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853171" y="1794652"/>
            <a:ext cx="69571" cy="184666"/>
          </a:xfrm>
          <a:prstGeom prst="rect">
            <a:avLst/>
          </a:prstGeom>
          <a:noFill/>
        </p:spPr>
        <p:txBody>
          <a:bodyPr wrap="none" lIns="0" tIns="0" rIns="0" bIns="0" rtlCol="0">
            <a:spAutoFit/>
          </a:bodyPr>
          <a:lstStyle/>
          <a:p>
            <a:r>
              <a:rPr lang="en-US" sz="1200" spc="-70" dirty="0">
                <a:gradFill>
                  <a:gsLst>
                    <a:gs pos="2917">
                      <a:schemeClr val="tx1"/>
                    </a:gs>
                    <a:gs pos="30000">
                      <a:schemeClr val="tx1"/>
                    </a:gs>
                  </a:gsLst>
                  <a:lin ang="5400000" scaled="0"/>
                </a:gradFill>
              </a:rPr>
              <a:t>0</a:t>
            </a:r>
          </a:p>
        </p:txBody>
      </p:sp>
      <p:sp>
        <p:nvSpPr>
          <p:cNvPr id="22" name="TextBox 21"/>
          <p:cNvSpPr txBox="1"/>
          <p:nvPr/>
        </p:nvSpPr>
        <p:spPr>
          <a:xfrm>
            <a:off x="6814441" y="1794652"/>
            <a:ext cx="69571" cy="184666"/>
          </a:xfrm>
          <a:prstGeom prst="rect">
            <a:avLst/>
          </a:prstGeom>
          <a:noFill/>
        </p:spPr>
        <p:txBody>
          <a:bodyPr wrap="none" lIns="0" tIns="0" rIns="0" bIns="0" rtlCol="0">
            <a:spAutoFit/>
          </a:bodyPr>
          <a:lstStyle/>
          <a:p>
            <a:r>
              <a:rPr lang="en-US" sz="1200" spc="-70" dirty="0">
                <a:gradFill>
                  <a:gsLst>
                    <a:gs pos="2917">
                      <a:schemeClr val="tx1"/>
                    </a:gs>
                    <a:gs pos="30000">
                      <a:schemeClr val="tx1"/>
                    </a:gs>
                  </a:gsLst>
                  <a:lin ang="5400000" scaled="0"/>
                </a:gradFill>
              </a:rPr>
              <a:t>5</a:t>
            </a:r>
          </a:p>
        </p:txBody>
      </p:sp>
      <p:sp>
        <p:nvSpPr>
          <p:cNvPr id="23" name="TextBox 22"/>
          <p:cNvSpPr txBox="1"/>
          <p:nvPr/>
        </p:nvSpPr>
        <p:spPr>
          <a:xfrm>
            <a:off x="9628209" y="1794652"/>
            <a:ext cx="139141" cy="184666"/>
          </a:xfrm>
          <a:prstGeom prst="rect">
            <a:avLst/>
          </a:prstGeom>
          <a:noFill/>
        </p:spPr>
        <p:txBody>
          <a:bodyPr wrap="none" lIns="0" tIns="0" rIns="0" bIns="0" rtlCol="0">
            <a:spAutoFit/>
          </a:bodyPr>
          <a:lstStyle/>
          <a:p>
            <a:r>
              <a:rPr lang="en-US" sz="1200" spc="-70" dirty="0">
                <a:gradFill>
                  <a:gsLst>
                    <a:gs pos="2917">
                      <a:schemeClr val="tx1"/>
                    </a:gs>
                    <a:gs pos="30000">
                      <a:schemeClr val="tx1"/>
                    </a:gs>
                  </a:gsLst>
                  <a:lin ang="5400000" scaled="0"/>
                </a:gradFill>
              </a:rPr>
              <a:t>20</a:t>
            </a:r>
          </a:p>
        </p:txBody>
      </p:sp>
      <p:sp>
        <p:nvSpPr>
          <p:cNvPr id="24" name="TextBox 23"/>
          <p:cNvSpPr txBox="1"/>
          <p:nvPr/>
        </p:nvSpPr>
        <p:spPr>
          <a:xfrm>
            <a:off x="7768834" y="1794652"/>
            <a:ext cx="139141" cy="184666"/>
          </a:xfrm>
          <a:prstGeom prst="rect">
            <a:avLst/>
          </a:prstGeom>
          <a:noFill/>
        </p:spPr>
        <p:txBody>
          <a:bodyPr wrap="none" lIns="0" tIns="0" rIns="0" bIns="0" rtlCol="0">
            <a:spAutoFit/>
          </a:bodyPr>
          <a:lstStyle/>
          <a:p>
            <a:r>
              <a:rPr lang="en-US" sz="1200" spc="-70" dirty="0">
                <a:gradFill>
                  <a:gsLst>
                    <a:gs pos="2917">
                      <a:schemeClr val="tx1"/>
                    </a:gs>
                    <a:gs pos="30000">
                      <a:schemeClr val="tx1"/>
                    </a:gs>
                  </a:gsLst>
                  <a:lin ang="5400000" scaled="0"/>
                </a:gradFill>
              </a:rPr>
              <a:t>10</a:t>
            </a:r>
          </a:p>
        </p:txBody>
      </p:sp>
      <p:sp>
        <p:nvSpPr>
          <p:cNvPr id="25" name="TextBox 24"/>
          <p:cNvSpPr txBox="1"/>
          <p:nvPr/>
        </p:nvSpPr>
        <p:spPr>
          <a:xfrm>
            <a:off x="8684237" y="1794652"/>
            <a:ext cx="139141" cy="184666"/>
          </a:xfrm>
          <a:prstGeom prst="rect">
            <a:avLst/>
          </a:prstGeom>
          <a:noFill/>
        </p:spPr>
        <p:txBody>
          <a:bodyPr wrap="none" lIns="0" tIns="0" rIns="0" bIns="0" rtlCol="0">
            <a:spAutoFit/>
          </a:bodyPr>
          <a:lstStyle/>
          <a:p>
            <a:r>
              <a:rPr lang="en-US" sz="1200" spc="-70" dirty="0">
                <a:gradFill>
                  <a:gsLst>
                    <a:gs pos="2917">
                      <a:schemeClr val="tx1"/>
                    </a:gs>
                    <a:gs pos="30000">
                      <a:schemeClr val="tx1"/>
                    </a:gs>
                  </a:gsLst>
                  <a:lin ang="5400000" scaled="0"/>
                </a:gradFill>
              </a:rPr>
              <a:t>15</a:t>
            </a:r>
          </a:p>
        </p:txBody>
      </p:sp>
      <p:sp>
        <p:nvSpPr>
          <p:cNvPr id="26" name="TextBox 25"/>
          <p:cNvSpPr txBox="1"/>
          <p:nvPr/>
        </p:nvSpPr>
        <p:spPr>
          <a:xfrm>
            <a:off x="11065285" y="1803720"/>
            <a:ext cx="451727" cy="482312"/>
          </a:xfrm>
          <a:prstGeom prst="rect">
            <a:avLst/>
          </a:prstGeom>
          <a:noFill/>
        </p:spPr>
        <p:txBody>
          <a:bodyPr wrap="none" lIns="0" tIns="0" rIns="0" bIns="0" rtlCol="0">
            <a:spAutoFit/>
          </a:bodyPr>
          <a:lstStyle/>
          <a:p>
            <a:pPr algn="ctr"/>
            <a:r>
              <a:rPr lang="en-US" sz="1567" spc="-70" dirty="0">
                <a:gradFill>
                  <a:gsLst>
                    <a:gs pos="2917">
                      <a:schemeClr val="tx1"/>
                    </a:gs>
                    <a:gs pos="30000">
                      <a:schemeClr val="tx1"/>
                    </a:gs>
                  </a:gsLst>
                  <a:lin ang="5400000" scaled="0"/>
                </a:gradFill>
                <a:latin typeface="Segoe UI Light" panose="020B0502040204020203" pitchFamily="34" charset="0"/>
              </a:rPr>
              <a:t>Time</a:t>
            </a:r>
          </a:p>
          <a:p>
            <a:pPr algn="ctr"/>
            <a:r>
              <a:rPr lang="en-US" sz="1567" spc="-70" dirty="0">
                <a:gradFill>
                  <a:gsLst>
                    <a:gs pos="2917">
                      <a:schemeClr val="tx1"/>
                    </a:gs>
                    <a:gs pos="30000">
                      <a:schemeClr val="tx1"/>
                    </a:gs>
                  </a:gsLst>
                  <a:lin ang="5400000" scaled="0"/>
                </a:gradFill>
                <a:latin typeface="Segoe UI Light" panose="020B0502040204020203" pitchFamily="34" charset="0"/>
              </a:rPr>
              <a:t> (</a:t>
            </a:r>
            <a:r>
              <a:rPr lang="en-US" sz="1567" spc="-70" dirty="0" err="1">
                <a:gradFill>
                  <a:gsLst>
                    <a:gs pos="2917">
                      <a:schemeClr val="tx1"/>
                    </a:gs>
                    <a:gs pos="30000">
                      <a:schemeClr val="tx1"/>
                    </a:gs>
                  </a:gsLst>
                  <a:lin ang="5400000" scaled="0"/>
                </a:gradFill>
                <a:latin typeface="Segoe UI Light" panose="020B0502040204020203" pitchFamily="34" charset="0"/>
              </a:rPr>
              <a:t>secs</a:t>
            </a:r>
            <a:r>
              <a:rPr lang="en-US" sz="1567" spc="-70" dirty="0">
                <a:gradFill>
                  <a:gsLst>
                    <a:gs pos="2917">
                      <a:schemeClr val="tx1"/>
                    </a:gs>
                    <a:gs pos="30000">
                      <a:schemeClr val="tx1"/>
                    </a:gs>
                  </a:gsLst>
                  <a:lin ang="5400000" scaled="0"/>
                </a:gradFill>
                <a:latin typeface="Segoe UI Light" panose="020B0502040204020203" pitchFamily="34" charset="0"/>
              </a:rPr>
              <a:t>)</a:t>
            </a:r>
          </a:p>
        </p:txBody>
      </p:sp>
      <p:sp>
        <p:nvSpPr>
          <p:cNvPr id="27" name="TextBox 26"/>
          <p:cNvSpPr txBox="1"/>
          <p:nvPr/>
        </p:nvSpPr>
        <p:spPr>
          <a:xfrm>
            <a:off x="10466170" y="1794652"/>
            <a:ext cx="139141" cy="184666"/>
          </a:xfrm>
          <a:prstGeom prst="rect">
            <a:avLst/>
          </a:prstGeom>
          <a:noFill/>
        </p:spPr>
        <p:txBody>
          <a:bodyPr wrap="none" lIns="0" tIns="0" rIns="0" bIns="0" rtlCol="0">
            <a:spAutoFit/>
          </a:bodyPr>
          <a:lstStyle/>
          <a:p>
            <a:r>
              <a:rPr lang="en-US" sz="1200" spc="-70" dirty="0">
                <a:gradFill>
                  <a:gsLst>
                    <a:gs pos="2917">
                      <a:schemeClr val="tx1"/>
                    </a:gs>
                    <a:gs pos="30000">
                      <a:schemeClr val="tx1"/>
                    </a:gs>
                  </a:gsLst>
                  <a:lin ang="5400000" scaled="0"/>
                </a:gradFill>
              </a:rPr>
              <a:t>25</a:t>
            </a:r>
          </a:p>
        </p:txBody>
      </p:sp>
      <p:sp>
        <p:nvSpPr>
          <p:cNvPr id="28" name="TextBox 27"/>
          <p:cNvSpPr txBox="1"/>
          <p:nvPr/>
        </p:nvSpPr>
        <p:spPr>
          <a:xfrm>
            <a:off x="5924593" y="854658"/>
            <a:ext cx="5463422" cy="36922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dirty="0">
                <a:solidFill>
                  <a:schemeClr val="bg1"/>
                </a:solidFill>
                <a:latin typeface="Segoe UI Light" panose="020B0502040204020203" pitchFamily="34" charset="0"/>
              </a:rPr>
              <a:t>A 10-second Sliding Window</a:t>
            </a:r>
          </a:p>
        </p:txBody>
      </p:sp>
      <p:sp>
        <p:nvSpPr>
          <p:cNvPr id="30" name="Rectangle 29"/>
          <p:cNvSpPr/>
          <p:nvPr/>
        </p:nvSpPr>
        <p:spPr bwMode="auto">
          <a:xfrm>
            <a:off x="5939870" y="2297517"/>
            <a:ext cx="1910642" cy="399936"/>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4" tIns="45706" rIns="45706" bIns="91414" numCol="1" spcCol="0" rtlCol="0" fromWordArt="0" anchor="t" anchorCtr="0" forceAA="0" compatLnSpc="1">
            <a:prstTxWarp prst="textNoShape">
              <a:avLst/>
            </a:prstTxWarp>
            <a:noAutofit/>
          </a:bodyPr>
          <a:lstStyle/>
          <a:p>
            <a:pPr algn="ctr" defTabSz="913748"/>
            <a:endParaRPr lang="en-US" sz="2400" spc="-50" dirty="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10653193" y="1534699"/>
            <a:ext cx="212883" cy="17531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000" dirty="0">
                <a:solidFill>
                  <a:schemeClr val="bg1"/>
                </a:solidFill>
              </a:rPr>
              <a:t>8</a:t>
            </a:r>
          </a:p>
        </p:txBody>
      </p:sp>
      <p:sp>
        <p:nvSpPr>
          <p:cNvPr id="33" name="Rectangle 32"/>
          <p:cNvSpPr/>
          <p:nvPr/>
        </p:nvSpPr>
        <p:spPr bwMode="auto">
          <a:xfrm>
            <a:off x="9839690" y="4035899"/>
            <a:ext cx="212883" cy="17531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000" dirty="0">
                <a:solidFill>
                  <a:schemeClr val="bg1"/>
                </a:solidFill>
              </a:rPr>
              <a:t>8</a:t>
            </a:r>
          </a:p>
        </p:txBody>
      </p:sp>
      <p:cxnSp>
        <p:nvCxnSpPr>
          <p:cNvPr id="34" name="Straight Connector 33"/>
          <p:cNvCxnSpPr>
            <a:endCxn id="30" idx="3"/>
          </p:cNvCxnSpPr>
          <p:nvPr/>
        </p:nvCxnSpPr>
        <p:spPr>
          <a:xfrm>
            <a:off x="7832817" y="1691515"/>
            <a:ext cx="17694" cy="80597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bwMode="auto">
          <a:xfrm>
            <a:off x="7588486" y="3003672"/>
            <a:ext cx="212883" cy="17531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000" dirty="0">
                <a:solidFill>
                  <a:schemeClr val="bg1"/>
                </a:solidFill>
              </a:rPr>
              <a:t>5</a:t>
            </a:r>
          </a:p>
        </p:txBody>
      </p:sp>
      <p:sp>
        <p:nvSpPr>
          <p:cNvPr id="36" name="Rectangle 35"/>
          <p:cNvSpPr/>
          <p:nvPr/>
        </p:nvSpPr>
        <p:spPr bwMode="auto">
          <a:xfrm>
            <a:off x="7251083" y="3003672"/>
            <a:ext cx="212883" cy="17531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000" dirty="0">
                <a:solidFill>
                  <a:schemeClr val="bg1"/>
                </a:solidFill>
              </a:rPr>
              <a:t>1</a:t>
            </a:r>
          </a:p>
        </p:txBody>
      </p:sp>
      <p:sp>
        <p:nvSpPr>
          <p:cNvPr id="37" name="Rectangle 36"/>
          <p:cNvSpPr/>
          <p:nvPr/>
        </p:nvSpPr>
        <p:spPr bwMode="auto">
          <a:xfrm>
            <a:off x="8486837" y="1534699"/>
            <a:ext cx="212883" cy="17531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000" dirty="0">
                <a:solidFill>
                  <a:schemeClr val="bg1"/>
                </a:solidFill>
              </a:rPr>
              <a:t>9</a:t>
            </a:r>
          </a:p>
        </p:txBody>
      </p:sp>
      <p:cxnSp>
        <p:nvCxnSpPr>
          <p:cNvPr id="38" name="Straight Connector 37"/>
          <p:cNvCxnSpPr>
            <a:endCxn id="39" idx="3"/>
          </p:cNvCxnSpPr>
          <p:nvPr/>
        </p:nvCxnSpPr>
        <p:spPr>
          <a:xfrm>
            <a:off x="8699617" y="1747644"/>
            <a:ext cx="20123" cy="192776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auto">
          <a:xfrm>
            <a:off x="6809098" y="3475444"/>
            <a:ext cx="1910642" cy="399936"/>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4" tIns="45706" rIns="45706" bIns="91414" numCol="1" spcCol="0" rtlCol="0" fromWordArt="0" anchor="t" anchorCtr="0" forceAA="0" compatLnSpc="1">
            <a:prstTxWarp prst="textNoShape">
              <a:avLst/>
            </a:prstTxWarp>
            <a:noAutofit/>
          </a:bodyPr>
          <a:lstStyle/>
          <a:p>
            <a:pPr algn="ctr" defTabSz="913748"/>
            <a:endParaRPr lang="en-US" sz="240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p:cNvGrpSpPr/>
          <p:nvPr/>
        </p:nvGrpSpPr>
        <p:grpSpPr>
          <a:xfrm>
            <a:off x="7251084" y="3598689"/>
            <a:ext cx="892968" cy="176803"/>
            <a:chOff x="1969982" y="4048456"/>
            <a:chExt cx="911003" cy="180374"/>
          </a:xfrm>
        </p:grpSpPr>
        <p:sp>
          <p:nvSpPr>
            <p:cNvPr id="41" name="Rectangle 40"/>
            <p:cNvSpPr/>
            <p:nvPr/>
          </p:nvSpPr>
          <p:spPr bwMode="auto">
            <a:xfrm>
              <a:off x="2314199" y="4049975"/>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000" dirty="0">
                  <a:solidFill>
                    <a:schemeClr val="bg1"/>
                  </a:solidFill>
                </a:rPr>
                <a:t>5</a:t>
              </a:r>
            </a:p>
          </p:txBody>
        </p:sp>
        <p:sp>
          <p:nvSpPr>
            <p:cNvPr id="42" name="Rectangle 41"/>
            <p:cNvSpPr/>
            <p:nvPr/>
          </p:nvSpPr>
          <p:spPr bwMode="auto">
            <a:xfrm>
              <a:off x="1969982" y="4048456"/>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000" dirty="0">
                  <a:solidFill>
                    <a:schemeClr val="bg1"/>
                  </a:solidFill>
                </a:rPr>
                <a:t>1</a:t>
              </a:r>
            </a:p>
          </p:txBody>
        </p:sp>
        <p:sp>
          <p:nvSpPr>
            <p:cNvPr id="43" name="Rectangle 42"/>
            <p:cNvSpPr/>
            <p:nvPr/>
          </p:nvSpPr>
          <p:spPr bwMode="auto">
            <a:xfrm>
              <a:off x="2663803" y="404939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000" dirty="0">
                  <a:solidFill>
                    <a:schemeClr val="bg1"/>
                  </a:solidFill>
                </a:rPr>
                <a:t>9</a:t>
              </a:r>
            </a:p>
          </p:txBody>
        </p:sp>
      </p:grpSp>
      <p:sp>
        <p:nvSpPr>
          <p:cNvPr id="116" name="Rectangle 115"/>
          <p:cNvSpPr/>
          <p:nvPr/>
        </p:nvSpPr>
        <p:spPr bwMode="auto">
          <a:xfrm>
            <a:off x="6918810" y="2433306"/>
            <a:ext cx="212883" cy="17531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r>
              <a:rPr lang="en-US" sz="1000" dirty="0">
                <a:solidFill>
                  <a:schemeClr val="bg1"/>
                </a:solidFill>
              </a:rPr>
              <a:t>1</a:t>
            </a:r>
          </a:p>
        </p:txBody>
      </p:sp>
      <p:sp>
        <p:nvSpPr>
          <p:cNvPr id="2" name="Rectangle 1"/>
          <p:cNvSpPr/>
          <p:nvPr/>
        </p:nvSpPr>
        <p:spPr>
          <a:xfrm>
            <a:off x="344757" y="6330856"/>
            <a:ext cx="11602601" cy="369332"/>
          </a:xfrm>
          <a:prstGeom prst="rect">
            <a:avLst/>
          </a:prstGeom>
        </p:spPr>
        <p:txBody>
          <a:bodyPr wrap="square">
            <a:spAutoFit/>
          </a:bodyPr>
          <a:lstStyle/>
          <a:p>
            <a:r>
              <a:rPr lang="en-US" dirty="0"/>
              <a:t>https://www.linkedin.com/pulse/explanation-azure-stream-analytics-time-windows-marco-parenzan</a:t>
            </a:r>
          </a:p>
        </p:txBody>
      </p:sp>
    </p:spTree>
    <p:extLst>
      <p:ext uri="{BB962C8B-B14F-4D97-AF65-F5344CB8AC3E}">
        <p14:creationId xmlns:p14="http://schemas.microsoft.com/office/powerpoint/2010/main" val="345822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57572" y="209549"/>
            <a:ext cx="11146147" cy="746915"/>
          </a:xfrm>
        </p:spPr>
        <p:txBody>
          <a:bodyPr vert="horz" wrap="square" lIns="143407" tIns="89630" rIns="143407" bIns="89630" rtlCol="0" anchor="t">
            <a:noAutofit/>
          </a:bodyPr>
          <a:lstStyle/>
          <a:p>
            <a:r>
              <a:rPr lang="en-US" dirty="0">
                <a:latin typeface="Segoe UI Light" panose="020B0502040204020203" pitchFamily="34" charset="0"/>
                <a:cs typeface="Segoe UI Light" panose="020B0502040204020203" pitchFamily="34" charset="0"/>
              </a:rPr>
              <a:t>Joining multiple streams</a:t>
            </a:r>
          </a:p>
        </p:txBody>
      </p:sp>
      <p:grpSp>
        <p:nvGrpSpPr>
          <p:cNvPr id="106" name="Group 105"/>
          <p:cNvGrpSpPr/>
          <p:nvPr/>
        </p:nvGrpSpPr>
        <p:grpSpPr>
          <a:xfrm>
            <a:off x="47688" y="1955717"/>
            <a:ext cx="8846930" cy="544283"/>
            <a:chOff x="-102708" y="2474990"/>
            <a:chExt cx="9025609" cy="555276"/>
          </a:xfrm>
        </p:grpSpPr>
        <p:sp>
          <p:nvSpPr>
            <p:cNvPr id="10" name="TextBox 9"/>
            <p:cNvSpPr txBox="1"/>
            <p:nvPr/>
          </p:nvSpPr>
          <p:spPr>
            <a:xfrm>
              <a:off x="1545781" y="2535222"/>
              <a:ext cx="1632631" cy="340225"/>
            </a:xfrm>
            <a:prstGeom prst="rect">
              <a:avLst/>
            </a:prstGeom>
            <a:noFill/>
          </p:spPr>
          <p:txBody>
            <a:bodyPr wrap="none" rtlCol="0">
              <a:spAutoFit/>
            </a:bodyPr>
            <a:lstStyle/>
            <a:p>
              <a:r>
                <a:rPr lang="en-US" sz="1567" dirty="0"/>
                <a:t>{“XO”, 4, “Ebola”}</a:t>
              </a:r>
            </a:p>
          </p:txBody>
        </p:sp>
        <p:sp>
          <p:nvSpPr>
            <p:cNvPr id="12" name="TextBox 11"/>
            <p:cNvSpPr txBox="1"/>
            <p:nvPr/>
          </p:nvSpPr>
          <p:spPr>
            <a:xfrm>
              <a:off x="5146514" y="2535222"/>
              <a:ext cx="1380587" cy="340225"/>
            </a:xfrm>
            <a:prstGeom prst="rect">
              <a:avLst/>
            </a:prstGeom>
            <a:noFill/>
          </p:spPr>
          <p:txBody>
            <a:bodyPr wrap="none" rtlCol="0">
              <a:spAutoFit/>
            </a:bodyPr>
            <a:lstStyle/>
            <a:p>
              <a:r>
                <a:rPr lang="en-US" sz="1567" dirty="0"/>
                <a:t>{“Jo”, 0, “ALS”}</a:t>
              </a:r>
            </a:p>
          </p:txBody>
        </p:sp>
        <p:sp>
          <p:nvSpPr>
            <p:cNvPr id="13" name="TextBox 12"/>
            <p:cNvSpPr txBox="1"/>
            <p:nvPr/>
          </p:nvSpPr>
          <p:spPr>
            <a:xfrm>
              <a:off x="7444519" y="2514903"/>
              <a:ext cx="1478382" cy="340225"/>
            </a:xfrm>
            <a:prstGeom prst="rect">
              <a:avLst/>
            </a:prstGeom>
            <a:noFill/>
          </p:spPr>
          <p:txBody>
            <a:bodyPr wrap="none" rtlCol="0">
              <a:spAutoFit/>
            </a:bodyPr>
            <a:lstStyle/>
            <a:p>
              <a:r>
                <a:rPr lang="en-US" sz="1567" dirty="0"/>
                <a:t>{“Foo”,4, “ALS”}</a:t>
              </a:r>
            </a:p>
          </p:txBody>
        </p:sp>
        <p:sp>
          <p:nvSpPr>
            <p:cNvPr id="44" name="Oval 43"/>
            <p:cNvSpPr/>
            <p:nvPr/>
          </p:nvSpPr>
          <p:spPr bwMode="auto">
            <a:xfrm>
              <a:off x="3773321" y="2877866"/>
              <a:ext cx="148226" cy="152400"/>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5" name="Oval 44"/>
            <p:cNvSpPr/>
            <p:nvPr/>
          </p:nvSpPr>
          <p:spPr bwMode="auto">
            <a:xfrm>
              <a:off x="2227356" y="2877866"/>
              <a:ext cx="148226" cy="152400"/>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6" name="Oval 45"/>
            <p:cNvSpPr/>
            <p:nvPr/>
          </p:nvSpPr>
          <p:spPr bwMode="auto">
            <a:xfrm>
              <a:off x="5702810" y="2873139"/>
              <a:ext cx="148226" cy="152400"/>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7" name="Oval 46"/>
            <p:cNvSpPr/>
            <p:nvPr/>
          </p:nvSpPr>
          <p:spPr bwMode="auto">
            <a:xfrm>
              <a:off x="8017473" y="2877866"/>
              <a:ext cx="148226" cy="152400"/>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5" name="TextBox 64"/>
            <p:cNvSpPr txBox="1"/>
            <p:nvPr/>
          </p:nvSpPr>
          <p:spPr>
            <a:xfrm>
              <a:off x="-102708" y="2474990"/>
              <a:ext cx="1817753" cy="544827"/>
            </a:xfrm>
            <a:prstGeom prst="rect">
              <a:avLst/>
            </a:prstGeom>
            <a:noFill/>
          </p:spPr>
          <p:txBody>
            <a:bodyPr wrap="none" lIns="179259" tIns="143407" rIns="179259" bIns="143407" rtlCol="0">
              <a:spAutoFit/>
            </a:bodyPr>
            <a:lstStyle/>
            <a:p>
              <a:pPr>
                <a:lnSpc>
                  <a:spcPct val="90000"/>
                </a:lnSpc>
                <a:spcAft>
                  <a:spcPts val="588"/>
                </a:spcAft>
              </a:pPr>
              <a:r>
                <a:rPr lang="en-US" sz="1765" dirty="0">
                  <a:gradFill>
                    <a:gsLst>
                      <a:gs pos="2917">
                        <a:schemeClr val="tx1"/>
                      </a:gs>
                      <a:gs pos="30000">
                        <a:schemeClr val="tx1"/>
                      </a:gs>
                    </a:gsLst>
                    <a:lin ang="5400000" scaled="0"/>
                  </a:gradFill>
                </a:rPr>
                <a:t>Twitter Stream:</a:t>
              </a:r>
            </a:p>
          </p:txBody>
        </p:sp>
        <p:sp>
          <p:nvSpPr>
            <p:cNvPr id="11" name="TextBox 10"/>
            <p:cNvSpPr txBox="1"/>
            <p:nvPr/>
          </p:nvSpPr>
          <p:spPr>
            <a:xfrm>
              <a:off x="3200196" y="2532748"/>
              <a:ext cx="1630081" cy="340225"/>
            </a:xfrm>
            <a:prstGeom prst="rect">
              <a:avLst/>
            </a:prstGeom>
            <a:noFill/>
          </p:spPr>
          <p:txBody>
            <a:bodyPr wrap="none" rtlCol="0">
              <a:spAutoFit/>
            </a:bodyPr>
            <a:lstStyle/>
            <a:p>
              <a:r>
                <a:rPr lang="en-US" sz="1567" dirty="0"/>
                <a:t>{“Dip”, 2, “</a:t>
              </a:r>
              <a:r>
                <a:rPr lang="en-US" sz="1567" dirty="0" err="1"/>
                <a:t>XBox</a:t>
              </a:r>
              <a:r>
                <a:rPr lang="en-US" sz="1567" dirty="0"/>
                <a:t>”}</a:t>
              </a:r>
            </a:p>
          </p:txBody>
        </p:sp>
      </p:grpSp>
      <p:grpSp>
        <p:nvGrpSpPr>
          <p:cNvPr id="107" name="Group 106"/>
          <p:cNvGrpSpPr/>
          <p:nvPr/>
        </p:nvGrpSpPr>
        <p:grpSpPr>
          <a:xfrm>
            <a:off x="76591" y="2453980"/>
            <a:ext cx="11462889" cy="584525"/>
            <a:chOff x="-73221" y="2983316"/>
            <a:chExt cx="11694402" cy="596331"/>
          </a:xfrm>
        </p:grpSpPr>
        <p:grpSp>
          <p:nvGrpSpPr>
            <p:cNvPr id="2" name="Group 1"/>
            <p:cNvGrpSpPr/>
            <p:nvPr/>
          </p:nvGrpSpPr>
          <p:grpSpPr>
            <a:xfrm>
              <a:off x="2683898" y="3064023"/>
              <a:ext cx="8937283" cy="515624"/>
              <a:chOff x="2683898" y="3435498"/>
              <a:chExt cx="8937283" cy="515624"/>
            </a:xfrm>
          </p:grpSpPr>
          <p:sp>
            <p:nvSpPr>
              <p:cNvPr id="48" name="TextBox 47"/>
              <p:cNvSpPr txBox="1"/>
              <p:nvPr/>
            </p:nvSpPr>
            <p:spPr>
              <a:xfrm>
                <a:off x="2683898" y="3444982"/>
                <a:ext cx="1687580" cy="340225"/>
              </a:xfrm>
              <a:prstGeom prst="rect">
                <a:avLst/>
              </a:prstGeom>
              <a:noFill/>
            </p:spPr>
            <p:txBody>
              <a:bodyPr wrap="none" rtlCol="0">
                <a:spAutoFit/>
              </a:bodyPr>
              <a:lstStyle/>
              <a:p>
                <a:r>
                  <a:rPr lang="en-US" sz="1567" b="1" dirty="0">
                    <a:solidFill>
                      <a:srgbClr val="7FBA00"/>
                    </a:solidFill>
                  </a:rPr>
                  <a:t>{“XO”, 0, “Ebola”}</a:t>
                </a:r>
              </a:p>
            </p:txBody>
          </p:sp>
          <p:sp>
            <p:nvSpPr>
              <p:cNvPr id="49" name="TextBox 48"/>
              <p:cNvSpPr txBox="1"/>
              <p:nvPr/>
            </p:nvSpPr>
            <p:spPr>
              <a:xfrm>
                <a:off x="8081807" y="3442508"/>
                <a:ext cx="1685945" cy="340225"/>
              </a:xfrm>
              <a:prstGeom prst="rect">
                <a:avLst/>
              </a:prstGeom>
              <a:noFill/>
            </p:spPr>
            <p:txBody>
              <a:bodyPr wrap="none" rtlCol="0">
                <a:spAutoFit/>
              </a:bodyPr>
              <a:lstStyle/>
              <a:p>
                <a:r>
                  <a:rPr lang="en-US" sz="1567" b="1" dirty="0">
                    <a:solidFill>
                      <a:srgbClr val="7FBA00"/>
                    </a:solidFill>
                  </a:rPr>
                  <a:t>{“Dip”, 0, “Xbox”}</a:t>
                </a:r>
              </a:p>
            </p:txBody>
          </p:sp>
          <p:sp>
            <p:nvSpPr>
              <p:cNvPr id="50" name="TextBox 49"/>
              <p:cNvSpPr txBox="1"/>
              <p:nvPr/>
            </p:nvSpPr>
            <p:spPr>
              <a:xfrm>
                <a:off x="6360831" y="3444982"/>
                <a:ext cx="1428863" cy="340225"/>
              </a:xfrm>
              <a:prstGeom prst="rect">
                <a:avLst/>
              </a:prstGeom>
              <a:noFill/>
            </p:spPr>
            <p:txBody>
              <a:bodyPr wrap="none" rtlCol="0">
                <a:spAutoFit/>
              </a:bodyPr>
              <a:lstStyle/>
              <a:p>
                <a:r>
                  <a:rPr lang="en-US" sz="1567" b="1" dirty="0">
                    <a:solidFill>
                      <a:srgbClr val="7FBA00"/>
                    </a:solidFill>
                  </a:rPr>
                  <a:t>{“Jo”, 4, “ALS”}</a:t>
                </a:r>
              </a:p>
            </p:txBody>
          </p:sp>
          <p:sp>
            <p:nvSpPr>
              <p:cNvPr id="51" name="TextBox 50"/>
              <p:cNvSpPr txBox="1"/>
              <p:nvPr/>
            </p:nvSpPr>
            <p:spPr>
              <a:xfrm>
                <a:off x="9815844" y="3435498"/>
                <a:ext cx="1805337" cy="345212"/>
              </a:xfrm>
              <a:prstGeom prst="rect">
                <a:avLst/>
              </a:prstGeom>
              <a:noFill/>
            </p:spPr>
            <p:txBody>
              <a:bodyPr wrap="square" rtlCol="0">
                <a:spAutoFit/>
              </a:bodyPr>
              <a:lstStyle/>
              <a:p>
                <a:r>
                  <a:rPr lang="en-US" sz="1567" b="1" dirty="0">
                    <a:solidFill>
                      <a:srgbClr val="7FBA00"/>
                    </a:solidFill>
                  </a:rPr>
                  <a:t>{“Foo”, 0, “ALS”}</a:t>
                </a:r>
              </a:p>
            </p:txBody>
          </p:sp>
          <p:sp>
            <p:nvSpPr>
              <p:cNvPr id="52" name="Oval 51"/>
              <p:cNvSpPr/>
              <p:nvPr/>
            </p:nvSpPr>
            <p:spPr bwMode="auto">
              <a:xfrm>
                <a:off x="8633165" y="3798722"/>
                <a:ext cx="148226" cy="152400"/>
              </a:xfrm>
              <a:prstGeom prst="ellipse">
                <a:avLst/>
              </a:pr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b="1" dirty="0">
                  <a:gradFill>
                    <a:gsLst>
                      <a:gs pos="0">
                        <a:srgbClr val="FFFFFF"/>
                      </a:gs>
                      <a:gs pos="100000">
                        <a:srgbClr val="FFFFFF"/>
                      </a:gs>
                    </a:gsLst>
                    <a:lin ang="5400000" scaled="0"/>
                  </a:gradFill>
                </a:endParaRPr>
              </a:p>
            </p:txBody>
          </p:sp>
          <p:sp>
            <p:nvSpPr>
              <p:cNvPr id="53" name="Oval 52"/>
              <p:cNvSpPr/>
              <p:nvPr/>
            </p:nvSpPr>
            <p:spPr bwMode="auto">
              <a:xfrm>
                <a:off x="3321873" y="3798722"/>
                <a:ext cx="148226" cy="152400"/>
              </a:xfrm>
              <a:prstGeom prst="ellipse">
                <a:avLst/>
              </a:pr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b="1" dirty="0">
                  <a:gradFill>
                    <a:gsLst>
                      <a:gs pos="0">
                        <a:srgbClr val="FFFFFF"/>
                      </a:gs>
                      <a:gs pos="100000">
                        <a:srgbClr val="FFFFFF"/>
                      </a:gs>
                    </a:gsLst>
                    <a:lin ang="5400000" scaled="0"/>
                  </a:gradFill>
                </a:endParaRPr>
              </a:p>
            </p:txBody>
          </p:sp>
          <p:sp>
            <p:nvSpPr>
              <p:cNvPr id="54" name="Oval 53"/>
              <p:cNvSpPr/>
              <p:nvPr/>
            </p:nvSpPr>
            <p:spPr bwMode="auto">
              <a:xfrm>
                <a:off x="6873527" y="3793995"/>
                <a:ext cx="148226" cy="152400"/>
              </a:xfrm>
              <a:prstGeom prst="ellipse">
                <a:avLst/>
              </a:pr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b="1" dirty="0">
                  <a:gradFill>
                    <a:gsLst>
                      <a:gs pos="0">
                        <a:srgbClr val="FFFFFF"/>
                      </a:gs>
                      <a:gs pos="100000">
                        <a:srgbClr val="FFFFFF"/>
                      </a:gs>
                    </a:gsLst>
                    <a:lin ang="5400000" scaled="0"/>
                  </a:gradFill>
                </a:endParaRPr>
              </a:p>
            </p:txBody>
          </p:sp>
          <p:sp>
            <p:nvSpPr>
              <p:cNvPr id="55" name="Oval 54"/>
              <p:cNvSpPr/>
              <p:nvPr/>
            </p:nvSpPr>
            <p:spPr bwMode="auto">
              <a:xfrm>
                <a:off x="10506574" y="3798722"/>
                <a:ext cx="148226" cy="152400"/>
              </a:xfrm>
              <a:prstGeom prst="ellipse">
                <a:avLst/>
              </a:pr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b="1" dirty="0">
                  <a:gradFill>
                    <a:gsLst>
                      <a:gs pos="0">
                        <a:srgbClr val="FFFFFF"/>
                      </a:gs>
                      <a:gs pos="100000">
                        <a:srgbClr val="FFFFFF"/>
                      </a:gs>
                    </a:gsLst>
                    <a:lin ang="5400000" scaled="0"/>
                  </a:gradFill>
                </a:endParaRPr>
              </a:p>
            </p:txBody>
          </p:sp>
        </p:grpSp>
        <p:sp>
          <p:nvSpPr>
            <p:cNvPr id="66" name="TextBox 65"/>
            <p:cNvSpPr txBox="1"/>
            <p:nvPr/>
          </p:nvSpPr>
          <p:spPr>
            <a:xfrm>
              <a:off x="-73221" y="2983316"/>
              <a:ext cx="1862301" cy="544827"/>
            </a:xfrm>
            <a:prstGeom prst="rect">
              <a:avLst/>
            </a:prstGeom>
            <a:noFill/>
          </p:spPr>
          <p:txBody>
            <a:bodyPr wrap="none" lIns="179259" tIns="143407" rIns="179259" bIns="143407" rtlCol="0">
              <a:spAutoFit/>
            </a:bodyPr>
            <a:lstStyle/>
            <a:p>
              <a:pPr>
                <a:lnSpc>
                  <a:spcPct val="90000"/>
                </a:lnSpc>
                <a:spcAft>
                  <a:spcPts val="588"/>
                </a:spcAft>
              </a:pPr>
              <a:r>
                <a:rPr lang="en-US" sz="1765" b="1" dirty="0">
                  <a:solidFill>
                    <a:srgbClr val="7FBA00"/>
                  </a:solidFill>
                </a:rPr>
                <a:t>Twitter Stream:</a:t>
              </a:r>
            </a:p>
          </p:txBody>
        </p:sp>
      </p:grpSp>
      <p:sp>
        <p:nvSpPr>
          <p:cNvPr id="67" name="Rectangle 66"/>
          <p:cNvSpPr/>
          <p:nvPr/>
        </p:nvSpPr>
        <p:spPr>
          <a:xfrm>
            <a:off x="360007" y="4106702"/>
            <a:ext cx="11713795" cy="1938717"/>
          </a:xfrm>
          <a:prstGeom prst="rect">
            <a:avLst/>
          </a:prstGeom>
        </p:spPr>
        <p:txBody>
          <a:bodyPr wrap="square">
            <a:spAutoFit/>
          </a:bodyPr>
          <a:lstStyle/>
          <a:p>
            <a:r>
              <a:rPr lang="en-US" sz="1961" dirty="0">
                <a:solidFill>
                  <a:schemeClr val="tx2">
                    <a:lumMod val="60000"/>
                    <a:lumOff val="40000"/>
                  </a:schemeClr>
                </a:solidFill>
                <a:latin typeface="Consolas"/>
              </a:rPr>
              <a:t>SELECT </a:t>
            </a:r>
            <a:r>
              <a:rPr lang="en-US" sz="1961" dirty="0">
                <a:latin typeface="Consolas"/>
              </a:rPr>
              <a:t>TS1.UserName, TS1.Topic</a:t>
            </a:r>
          </a:p>
          <a:p>
            <a:r>
              <a:rPr lang="en-US" sz="1961" dirty="0">
                <a:solidFill>
                  <a:schemeClr val="tx2">
                    <a:lumMod val="60000"/>
                    <a:lumOff val="40000"/>
                  </a:schemeClr>
                </a:solidFill>
                <a:latin typeface="Consolas"/>
              </a:rPr>
              <a:t>FROM</a:t>
            </a:r>
            <a:r>
              <a:rPr lang="en-US" sz="1961" dirty="0">
                <a:solidFill>
                  <a:schemeClr val="tx2">
                    <a:lumMod val="75000"/>
                  </a:schemeClr>
                </a:solidFill>
                <a:latin typeface="Consolas"/>
              </a:rPr>
              <a:t> </a:t>
            </a:r>
            <a:r>
              <a:rPr lang="en-US" sz="1961" dirty="0" err="1">
                <a:latin typeface="Consolas"/>
              </a:rPr>
              <a:t>TwitterStream</a:t>
            </a:r>
            <a:r>
              <a:rPr lang="en-US" sz="1961" dirty="0">
                <a:latin typeface="Consolas"/>
              </a:rPr>
              <a:t> TS1 </a:t>
            </a:r>
            <a:r>
              <a:rPr lang="en-US" sz="1961" dirty="0">
                <a:solidFill>
                  <a:schemeClr val="tx2">
                    <a:lumMod val="60000"/>
                    <a:lumOff val="40000"/>
                  </a:schemeClr>
                </a:solidFill>
                <a:latin typeface="Consolas"/>
              </a:rPr>
              <a:t>TIMESTAMP</a:t>
            </a:r>
            <a:r>
              <a:rPr lang="en-US" sz="1961" dirty="0">
                <a:solidFill>
                  <a:schemeClr val="tx2">
                    <a:lumMod val="75000"/>
                  </a:schemeClr>
                </a:solidFill>
                <a:latin typeface="Consolas"/>
              </a:rPr>
              <a:t> </a:t>
            </a:r>
            <a:r>
              <a:rPr lang="en-US" sz="1961" dirty="0">
                <a:solidFill>
                  <a:schemeClr val="tx2">
                    <a:lumMod val="60000"/>
                    <a:lumOff val="40000"/>
                  </a:schemeClr>
                </a:solidFill>
                <a:latin typeface="Consolas"/>
              </a:rPr>
              <a:t>BY</a:t>
            </a:r>
            <a:r>
              <a:rPr lang="en-US" sz="1961" dirty="0">
                <a:solidFill>
                  <a:schemeClr val="tx2">
                    <a:lumMod val="75000"/>
                  </a:schemeClr>
                </a:solidFill>
                <a:latin typeface="Consolas"/>
              </a:rPr>
              <a:t> </a:t>
            </a:r>
            <a:r>
              <a:rPr lang="en-US" sz="1961" dirty="0" err="1">
                <a:latin typeface="Consolas"/>
              </a:rPr>
              <a:t>CreatedAt</a:t>
            </a:r>
            <a:r>
              <a:rPr lang="en-US" sz="1961" dirty="0">
                <a:latin typeface="Consolas"/>
              </a:rPr>
              <a:t> </a:t>
            </a:r>
          </a:p>
          <a:p>
            <a:r>
              <a:rPr lang="en-US" sz="1961" dirty="0">
                <a:solidFill>
                  <a:schemeClr val="tx2">
                    <a:lumMod val="60000"/>
                    <a:lumOff val="40000"/>
                  </a:schemeClr>
                </a:solidFill>
                <a:latin typeface="Consolas"/>
              </a:rPr>
              <a:t>JOIN</a:t>
            </a:r>
            <a:r>
              <a:rPr lang="en-US" sz="1961" dirty="0">
                <a:solidFill>
                  <a:schemeClr val="tx2">
                    <a:lumMod val="75000"/>
                  </a:schemeClr>
                </a:solidFill>
                <a:latin typeface="Consolas"/>
              </a:rPr>
              <a:t> </a:t>
            </a:r>
            <a:r>
              <a:rPr lang="en-US" sz="1961" dirty="0" err="1">
                <a:latin typeface="Consolas"/>
              </a:rPr>
              <a:t>TwitterStream</a:t>
            </a:r>
            <a:r>
              <a:rPr lang="en-US" sz="1961" dirty="0">
                <a:latin typeface="Consolas"/>
              </a:rPr>
              <a:t> TS2 </a:t>
            </a:r>
            <a:r>
              <a:rPr lang="en-US" sz="1961" dirty="0">
                <a:solidFill>
                  <a:schemeClr val="tx2">
                    <a:lumMod val="60000"/>
                    <a:lumOff val="40000"/>
                  </a:schemeClr>
                </a:solidFill>
                <a:latin typeface="Consolas"/>
              </a:rPr>
              <a:t>TIMESTAMP</a:t>
            </a:r>
            <a:r>
              <a:rPr lang="en-US" sz="1961" dirty="0">
                <a:solidFill>
                  <a:schemeClr val="tx2">
                    <a:lumMod val="75000"/>
                  </a:schemeClr>
                </a:solidFill>
                <a:latin typeface="Consolas"/>
              </a:rPr>
              <a:t> </a:t>
            </a:r>
            <a:r>
              <a:rPr lang="en-US" sz="1961" dirty="0">
                <a:solidFill>
                  <a:schemeClr val="tx2">
                    <a:lumMod val="60000"/>
                    <a:lumOff val="40000"/>
                  </a:schemeClr>
                </a:solidFill>
                <a:latin typeface="Consolas"/>
              </a:rPr>
              <a:t>BY</a:t>
            </a:r>
            <a:r>
              <a:rPr lang="en-US" sz="1961" dirty="0">
                <a:solidFill>
                  <a:schemeClr val="tx2">
                    <a:lumMod val="75000"/>
                  </a:schemeClr>
                </a:solidFill>
                <a:latin typeface="Consolas"/>
              </a:rPr>
              <a:t> </a:t>
            </a:r>
            <a:r>
              <a:rPr lang="en-US" sz="1961" dirty="0" err="1">
                <a:latin typeface="Consolas"/>
              </a:rPr>
              <a:t>CreatedAt</a:t>
            </a:r>
            <a:endParaRPr lang="en-US" sz="1961" dirty="0">
              <a:latin typeface="Consolas"/>
            </a:endParaRPr>
          </a:p>
          <a:p>
            <a:r>
              <a:rPr lang="en-US" sz="1961" dirty="0">
                <a:solidFill>
                  <a:schemeClr val="tx2">
                    <a:lumMod val="60000"/>
                    <a:lumOff val="40000"/>
                  </a:schemeClr>
                </a:solidFill>
                <a:latin typeface="Consolas"/>
              </a:rPr>
              <a:t>ON</a:t>
            </a:r>
            <a:r>
              <a:rPr lang="en-US" sz="1961" dirty="0">
                <a:solidFill>
                  <a:schemeClr val="tx2">
                    <a:lumMod val="75000"/>
                  </a:schemeClr>
                </a:solidFill>
                <a:latin typeface="Consolas"/>
              </a:rPr>
              <a:t> TS1.UserName = TS2.UserName </a:t>
            </a:r>
            <a:r>
              <a:rPr lang="en-US" sz="1961" dirty="0">
                <a:solidFill>
                  <a:schemeClr val="tx2">
                    <a:lumMod val="60000"/>
                    <a:lumOff val="40000"/>
                  </a:schemeClr>
                </a:solidFill>
                <a:latin typeface="Consolas"/>
              </a:rPr>
              <a:t>AND</a:t>
            </a:r>
            <a:r>
              <a:rPr lang="en-US" sz="1961" dirty="0">
                <a:solidFill>
                  <a:schemeClr val="tx2">
                    <a:lumMod val="75000"/>
                  </a:schemeClr>
                </a:solidFill>
                <a:latin typeface="Consolas"/>
              </a:rPr>
              <a:t> </a:t>
            </a:r>
            <a:r>
              <a:rPr lang="en-US" sz="1961" dirty="0">
                <a:latin typeface="Consolas"/>
              </a:rPr>
              <a:t>TS1.Topic = TS2.Topic </a:t>
            </a:r>
            <a:br>
              <a:rPr lang="en-US" sz="1961" dirty="0">
                <a:latin typeface="Consolas"/>
              </a:rPr>
            </a:br>
            <a:r>
              <a:rPr lang="en-US" sz="1961" dirty="0">
                <a:solidFill>
                  <a:schemeClr val="tx2">
                    <a:lumMod val="60000"/>
                    <a:lumOff val="40000"/>
                  </a:schemeClr>
                </a:solidFill>
                <a:latin typeface="Consolas"/>
              </a:rPr>
              <a:t>AND</a:t>
            </a:r>
            <a:r>
              <a:rPr lang="en-US" sz="1961" dirty="0">
                <a:solidFill>
                  <a:schemeClr val="tx2">
                    <a:lumMod val="75000"/>
                  </a:schemeClr>
                </a:solidFill>
                <a:latin typeface="Consolas"/>
              </a:rPr>
              <a:t> </a:t>
            </a:r>
            <a:r>
              <a:rPr lang="en-US" sz="1961" dirty="0">
                <a:solidFill>
                  <a:srgbClr val="7030A0"/>
                </a:solidFill>
                <a:latin typeface="Consolas"/>
              </a:rPr>
              <a:t>DATEDIFF</a:t>
            </a:r>
            <a:r>
              <a:rPr lang="en-US" sz="1961" dirty="0">
                <a:latin typeface="Consolas"/>
              </a:rPr>
              <a:t>(second, TS1, TS2)</a:t>
            </a:r>
            <a:r>
              <a:rPr lang="en-US" sz="1961" dirty="0">
                <a:solidFill>
                  <a:schemeClr val="tx2">
                    <a:lumMod val="75000"/>
                  </a:schemeClr>
                </a:solidFill>
                <a:latin typeface="Consolas"/>
              </a:rPr>
              <a:t> </a:t>
            </a:r>
            <a:r>
              <a:rPr lang="en-US" sz="1961" dirty="0">
                <a:solidFill>
                  <a:schemeClr val="tx2">
                    <a:lumMod val="60000"/>
                    <a:lumOff val="40000"/>
                  </a:schemeClr>
                </a:solidFill>
                <a:latin typeface="Consolas"/>
              </a:rPr>
              <a:t>BETWEEN</a:t>
            </a:r>
            <a:r>
              <a:rPr lang="en-US" sz="1961" dirty="0">
                <a:solidFill>
                  <a:schemeClr val="tx2">
                    <a:lumMod val="75000"/>
                  </a:schemeClr>
                </a:solidFill>
                <a:latin typeface="Consolas"/>
              </a:rPr>
              <a:t> </a:t>
            </a:r>
            <a:r>
              <a:rPr lang="en-US" sz="1961" dirty="0">
                <a:latin typeface="Consolas"/>
              </a:rPr>
              <a:t>1</a:t>
            </a:r>
            <a:r>
              <a:rPr lang="en-US" sz="1961" dirty="0">
                <a:solidFill>
                  <a:schemeClr val="tx2">
                    <a:lumMod val="75000"/>
                  </a:schemeClr>
                </a:solidFill>
                <a:latin typeface="Consolas"/>
              </a:rPr>
              <a:t> </a:t>
            </a:r>
            <a:r>
              <a:rPr lang="en-US" sz="1961" dirty="0">
                <a:solidFill>
                  <a:schemeClr val="tx2">
                    <a:lumMod val="60000"/>
                    <a:lumOff val="40000"/>
                  </a:schemeClr>
                </a:solidFill>
                <a:latin typeface="Consolas"/>
              </a:rPr>
              <a:t>AND</a:t>
            </a:r>
            <a:r>
              <a:rPr lang="en-US" sz="1961" dirty="0">
                <a:solidFill>
                  <a:schemeClr val="tx2">
                    <a:lumMod val="75000"/>
                  </a:schemeClr>
                </a:solidFill>
                <a:latin typeface="Consolas"/>
              </a:rPr>
              <a:t> </a:t>
            </a:r>
            <a:r>
              <a:rPr lang="en-US" sz="1961" dirty="0">
                <a:latin typeface="Consolas"/>
              </a:rPr>
              <a:t>60</a:t>
            </a:r>
          </a:p>
          <a:p>
            <a:r>
              <a:rPr lang="en-US" sz="1961" dirty="0">
                <a:solidFill>
                  <a:schemeClr val="tx2">
                    <a:lumMod val="60000"/>
                    <a:lumOff val="40000"/>
                  </a:schemeClr>
                </a:solidFill>
                <a:latin typeface="Consolas"/>
              </a:rPr>
              <a:t>WHERE</a:t>
            </a:r>
            <a:r>
              <a:rPr lang="en-US" sz="1961" dirty="0">
                <a:latin typeface="Consolas"/>
              </a:rPr>
              <a:t> TS1.SentimentScore != TS2.SentimentScore</a:t>
            </a:r>
          </a:p>
        </p:txBody>
      </p:sp>
      <p:grpSp>
        <p:nvGrpSpPr>
          <p:cNvPr id="112" name="Group 111"/>
          <p:cNvGrpSpPr/>
          <p:nvPr/>
        </p:nvGrpSpPr>
        <p:grpSpPr>
          <a:xfrm>
            <a:off x="2404269" y="1944398"/>
            <a:ext cx="8121673" cy="1203213"/>
            <a:chOff x="2301469" y="2463444"/>
            <a:chExt cx="8285705" cy="1227514"/>
          </a:xfrm>
        </p:grpSpPr>
        <p:grpSp>
          <p:nvGrpSpPr>
            <p:cNvPr id="108" name="Group 107"/>
            <p:cNvGrpSpPr/>
            <p:nvPr/>
          </p:nvGrpSpPr>
          <p:grpSpPr>
            <a:xfrm>
              <a:off x="2301469" y="3073507"/>
              <a:ext cx="1087202" cy="617451"/>
              <a:chOff x="2301469" y="3073507"/>
              <a:chExt cx="1087202" cy="617451"/>
            </a:xfrm>
          </p:grpSpPr>
          <p:cxnSp>
            <p:nvCxnSpPr>
              <p:cNvPr id="73" name="Straight Connector 72"/>
              <p:cNvCxnSpPr/>
              <p:nvPr/>
            </p:nvCxnSpPr>
            <p:spPr>
              <a:xfrm>
                <a:off x="3377558" y="3574920"/>
                <a:ext cx="0" cy="116038"/>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301469" y="3073507"/>
                <a:ext cx="0" cy="617451"/>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2301469" y="3690958"/>
                <a:ext cx="1087202" cy="0"/>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9" name="Group 108"/>
            <p:cNvGrpSpPr/>
            <p:nvPr/>
          </p:nvGrpSpPr>
          <p:grpSpPr>
            <a:xfrm>
              <a:off x="5776923" y="3068765"/>
              <a:ext cx="1171339" cy="617451"/>
              <a:chOff x="5776923" y="3068765"/>
              <a:chExt cx="1171339" cy="617451"/>
            </a:xfrm>
          </p:grpSpPr>
          <p:cxnSp>
            <p:nvCxnSpPr>
              <p:cNvPr id="83" name="Straight Connector 82"/>
              <p:cNvCxnSpPr/>
              <p:nvPr/>
            </p:nvCxnSpPr>
            <p:spPr>
              <a:xfrm>
                <a:off x="6948262" y="3570178"/>
                <a:ext cx="0" cy="116038"/>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5776923" y="3068765"/>
                <a:ext cx="0" cy="617451"/>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5776923" y="3686216"/>
                <a:ext cx="1171339" cy="0"/>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0" name="Group 109"/>
            <p:cNvGrpSpPr/>
            <p:nvPr/>
          </p:nvGrpSpPr>
          <p:grpSpPr>
            <a:xfrm>
              <a:off x="8089564" y="3064023"/>
              <a:ext cx="2497610" cy="617451"/>
              <a:chOff x="8089564" y="3064023"/>
              <a:chExt cx="2497610" cy="617451"/>
            </a:xfrm>
          </p:grpSpPr>
          <p:cxnSp>
            <p:nvCxnSpPr>
              <p:cNvPr id="87" name="Straight Connector 86"/>
              <p:cNvCxnSpPr/>
              <p:nvPr/>
            </p:nvCxnSpPr>
            <p:spPr>
              <a:xfrm>
                <a:off x="10587174" y="3565436"/>
                <a:ext cx="0" cy="116038"/>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8089564" y="3064023"/>
                <a:ext cx="0" cy="617451"/>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089564" y="3681474"/>
                <a:ext cx="2497610" cy="0"/>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1" name="Group 110"/>
            <p:cNvGrpSpPr/>
            <p:nvPr/>
          </p:nvGrpSpPr>
          <p:grpSpPr>
            <a:xfrm>
              <a:off x="3835156" y="2463444"/>
              <a:ext cx="4860547" cy="986953"/>
              <a:chOff x="3835156" y="2463444"/>
              <a:chExt cx="4860547" cy="986953"/>
            </a:xfrm>
          </p:grpSpPr>
          <p:cxnSp>
            <p:nvCxnSpPr>
              <p:cNvPr id="93" name="Straight Connector 92"/>
              <p:cNvCxnSpPr/>
              <p:nvPr/>
            </p:nvCxnSpPr>
            <p:spPr>
              <a:xfrm>
                <a:off x="3835822" y="2470749"/>
                <a:ext cx="485923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flipV="1">
                <a:off x="8689194" y="2463444"/>
                <a:ext cx="6509" cy="986953"/>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3835156" y="2470749"/>
                <a:ext cx="0" cy="393096"/>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116" name="Straight Arrow Connector 115"/>
          <p:cNvCxnSpPr/>
          <p:nvPr/>
        </p:nvCxnSpPr>
        <p:spPr>
          <a:xfrm>
            <a:off x="1836700" y="3629973"/>
            <a:ext cx="868288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5114683" y="3541497"/>
            <a:ext cx="782006" cy="534041"/>
          </a:xfrm>
          <a:prstGeom prst="rect">
            <a:avLst/>
          </a:prstGeom>
          <a:noFill/>
        </p:spPr>
        <p:txBody>
          <a:bodyPr wrap="none" lIns="179259" tIns="143407" rIns="179259" bIns="143407" rtlCol="0">
            <a:spAutoFit/>
          </a:bodyPr>
          <a:lstStyle/>
          <a:p>
            <a:pPr>
              <a:lnSpc>
                <a:spcPct val="90000"/>
              </a:lnSpc>
              <a:spcAft>
                <a:spcPts val="588"/>
              </a:spcAft>
            </a:pPr>
            <a:r>
              <a:rPr lang="en-US" sz="1765" dirty="0">
                <a:gradFill>
                  <a:gsLst>
                    <a:gs pos="2917">
                      <a:schemeClr val="tx1"/>
                    </a:gs>
                    <a:gs pos="30000">
                      <a:schemeClr val="tx1"/>
                    </a:gs>
                  </a:gsLst>
                  <a:lin ang="5400000" scaled="0"/>
                </a:gradFill>
              </a:rPr>
              <a:t>time</a:t>
            </a:r>
          </a:p>
        </p:txBody>
      </p:sp>
      <p:sp>
        <p:nvSpPr>
          <p:cNvPr id="6" name="Rectangle 5"/>
          <p:cNvSpPr/>
          <p:nvPr/>
        </p:nvSpPr>
        <p:spPr>
          <a:xfrm>
            <a:off x="360007" y="1006724"/>
            <a:ext cx="11412546" cy="461600"/>
          </a:xfrm>
          <a:prstGeom prst="rect">
            <a:avLst/>
          </a:prstGeom>
        </p:spPr>
        <p:txBody>
          <a:bodyPr wrap="square">
            <a:spAutoFit/>
          </a:bodyPr>
          <a:lstStyle/>
          <a:p>
            <a:r>
              <a:rPr lang="en-US" sz="2353" dirty="0">
                <a:solidFill>
                  <a:srgbClr val="7FBA00"/>
                </a:solidFill>
                <a:ea typeface="Times New Roman" panose="02020603050405020304" pitchFamily="18" charset="0"/>
                <a:cs typeface="Times New Roman" panose="02020603050405020304" pitchFamily="18" charset="0"/>
              </a:rPr>
              <a:t>List all users and the topics on which they switched their sentiment within a minute </a:t>
            </a:r>
            <a:endParaRPr lang="en-US" sz="1765" dirty="0">
              <a:solidFill>
                <a:srgbClr val="7FBA00"/>
              </a:solidFill>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2210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par>
                                <p:cTn id="8" presetID="10" presetClass="entr" presetSubtype="0" fill="hold" nodeType="withEffect">
                                  <p:stCondLst>
                                    <p:cond delay="0"/>
                                  </p:stCondLst>
                                  <p:childTnLst>
                                    <p:set>
                                      <p:cBhvr>
                                        <p:cTn id="9" dur="1" fill="hold">
                                          <p:stCondLst>
                                            <p:cond delay="0"/>
                                          </p:stCondLst>
                                        </p:cTn>
                                        <p:tgtEl>
                                          <p:spTgt spid="116"/>
                                        </p:tgtEl>
                                        <p:attrNameLst>
                                          <p:attrName>style.visibility</p:attrName>
                                        </p:attrNameLst>
                                      </p:cBhvr>
                                      <p:to>
                                        <p:strVal val="visible"/>
                                      </p:to>
                                    </p:set>
                                    <p:animEffect transition="in" filter="fade">
                                      <p:cBhvr>
                                        <p:cTn id="10" dur="500"/>
                                        <p:tgtEl>
                                          <p:spTgt spid="1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animEffect transition="in" filter="fade">
                                      <p:cBhvr>
                                        <p:cTn id="13" dur="500"/>
                                        <p:tgtEl>
                                          <p:spTgt spid="1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7"/>
                                        </p:tgtEl>
                                        <p:attrNameLst>
                                          <p:attrName>style.visibility</p:attrName>
                                        </p:attrNameLst>
                                      </p:cBhvr>
                                      <p:to>
                                        <p:strVal val="visible"/>
                                      </p:to>
                                    </p:set>
                                    <p:animEffect transition="in" filter="fade">
                                      <p:cBhvr>
                                        <p:cTn id="18" dur="500"/>
                                        <p:tgtEl>
                                          <p:spTgt spid="10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7"/>
                                        </p:tgtEl>
                                        <p:attrNameLst>
                                          <p:attrName>style.visibility</p:attrName>
                                        </p:attrNameLst>
                                      </p:cBhvr>
                                      <p:to>
                                        <p:strVal val="visible"/>
                                      </p:to>
                                    </p:set>
                                    <p:animEffect transition="in" filter="fade">
                                      <p:cBhvr>
                                        <p:cTn id="23" dur="500"/>
                                        <p:tgtEl>
                                          <p:spTgt spid="6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2"/>
                                        </p:tgtEl>
                                        <p:attrNameLst>
                                          <p:attrName>style.visibility</p:attrName>
                                        </p:attrNameLst>
                                      </p:cBhvr>
                                      <p:to>
                                        <p:strVal val="visible"/>
                                      </p:to>
                                    </p:set>
                                    <p:animEffect transition="in" filter="fade">
                                      <p:cBhvr>
                                        <p:cTn id="28"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117"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39" name="Rectangle 838"/>
          <p:cNvSpPr/>
          <p:nvPr/>
        </p:nvSpPr>
        <p:spPr bwMode="auto">
          <a:xfrm>
            <a:off x="866" y="-34224"/>
            <a:ext cx="4765860" cy="645088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961" dirty="0">
              <a:gradFill>
                <a:gsLst>
                  <a:gs pos="0">
                    <a:srgbClr val="FFFFFF"/>
                  </a:gs>
                  <a:gs pos="100000">
                    <a:srgbClr val="FFFFFF"/>
                  </a:gs>
                </a:gsLst>
                <a:lin ang="5400000" scaled="1"/>
              </a:gradFill>
              <a:ea typeface="Segoe UI" pitchFamily="34" charset="0"/>
              <a:cs typeface="Segoe UI" pitchFamily="34" charset="0"/>
            </a:endParaRPr>
          </a:p>
        </p:txBody>
      </p:sp>
      <p:sp>
        <p:nvSpPr>
          <p:cNvPr id="840" name="Title 1"/>
          <p:cNvSpPr txBox="1">
            <a:spLocks/>
          </p:cNvSpPr>
          <p:nvPr/>
        </p:nvSpPr>
        <p:spPr>
          <a:xfrm>
            <a:off x="209768" y="412247"/>
            <a:ext cx="4556958" cy="899409"/>
          </a:xfrm>
          <a:prstGeom prst="rect">
            <a:avLst/>
          </a:prstGeom>
        </p:spPr>
        <p:txBody>
          <a:bodyPr vert="horz" wrap="square" lIns="143407" tIns="89630" rIns="143407" bIns="89630" rtlCol="0" anchor="t">
            <a:noAutofit/>
          </a:bodyPr>
          <a:lst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291" dirty="0">
                <a:solidFill>
                  <a:srgbClr val="000000"/>
                </a:solidFill>
                <a:latin typeface="Segoe UI Light" panose="020B0502040204020203" pitchFamily="34" charset="0"/>
                <a:cs typeface="Segoe UI Light" panose="020B0502040204020203" pitchFamily="34" charset="0"/>
              </a:rPr>
              <a:t>Reference Data</a:t>
            </a:r>
          </a:p>
        </p:txBody>
      </p:sp>
      <p:sp>
        <p:nvSpPr>
          <p:cNvPr id="841" name="Text Placeholder 6"/>
          <p:cNvSpPr>
            <a:spLocks noGrp="1"/>
          </p:cNvSpPr>
          <p:nvPr>
            <p:ph type="body" sz="quarter" idx="4294967295"/>
          </p:nvPr>
        </p:nvSpPr>
        <p:spPr>
          <a:xfrm>
            <a:off x="6405659" y="411776"/>
            <a:ext cx="5785477" cy="4492901"/>
          </a:xfrm>
          <a:prstGeom prst="rect">
            <a:avLst/>
          </a:prstGeom>
        </p:spPr>
        <p:txBody>
          <a:bodyPr/>
          <a:lstStyle/>
          <a:p>
            <a:pPr marL="0" indent="0">
              <a:buNone/>
            </a:pPr>
            <a:r>
              <a:rPr lang="en-US" sz="2745" b="1" dirty="0">
                <a:solidFill>
                  <a:srgbClr val="7FBA00"/>
                </a:solidFill>
                <a:latin typeface="Segoe UI Light" panose="020B0502040204020203" pitchFamily="34" charset="0"/>
                <a:cs typeface="Segoe UI Light" panose="020B0502040204020203" pitchFamily="34" charset="0"/>
              </a:rPr>
              <a:t>Seamless correlation of event streams with reference data</a:t>
            </a:r>
            <a:endParaRPr lang="en-US" sz="2745" dirty="0">
              <a:solidFill>
                <a:srgbClr val="7FBA00"/>
              </a:solidFill>
              <a:latin typeface="Segoe UI Light" panose="020B0502040204020203" pitchFamily="34" charset="0"/>
              <a:cs typeface="Segoe UI Light" panose="020B0502040204020203" pitchFamily="34" charset="0"/>
            </a:endParaRPr>
          </a:p>
          <a:p>
            <a:pPr marL="0" indent="0">
              <a:buNone/>
            </a:pPr>
            <a:r>
              <a:rPr lang="en-US" sz="1961" dirty="0"/>
              <a:t>Static or slowly-changing data stored in blobs or databases</a:t>
            </a:r>
          </a:p>
          <a:p>
            <a:pPr marL="0" indent="0">
              <a:buNone/>
            </a:pPr>
            <a:endParaRPr lang="en-US" sz="1961" dirty="0"/>
          </a:p>
          <a:p>
            <a:pPr marL="0" indent="0">
              <a:buNone/>
            </a:pPr>
            <a:r>
              <a:rPr lang="en-US" sz="1961" dirty="0"/>
              <a:t>Same programming experience:</a:t>
            </a:r>
          </a:p>
          <a:p>
            <a:pPr marL="0" indent="0">
              <a:buNone/>
            </a:pPr>
            <a:endParaRPr lang="en-US" sz="1961" dirty="0"/>
          </a:p>
          <a:p>
            <a:r>
              <a:rPr lang="en-US" sz="1765" dirty="0">
                <a:solidFill>
                  <a:schemeClr val="tx2">
                    <a:lumMod val="60000"/>
                    <a:lumOff val="40000"/>
                  </a:schemeClr>
                </a:solidFill>
                <a:latin typeface="Consolas"/>
              </a:rPr>
              <a:t>SELECT</a:t>
            </a:r>
            <a:r>
              <a:rPr lang="en-US" sz="1765" dirty="0">
                <a:solidFill>
                  <a:schemeClr val="tx2">
                    <a:lumMod val="75000"/>
                  </a:schemeClr>
                </a:solidFill>
                <a:latin typeface="Consolas"/>
              </a:rPr>
              <a:t> </a:t>
            </a:r>
            <a:r>
              <a:rPr lang="en-US" sz="1765" dirty="0" err="1">
                <a:solidFill>
                  <a:schemeClr val="tx2">
                    <a:lumMod val="75000"/>
                  </a:schemeClr>
                </a:solidFill>
                <a:latin typeface="Consolas"/>
              </a:rPr>
              <a:t>myRefData.Name</a:t>
            </a:r>
            <a:r>
              <a:rPr lang="en-US" sz="1765" dirty="0">
                <a:solidFill>
                  <a:schemeClr val="tx2">
                    <a:lumMod val="75000"/>
                  </a:schemeClr>
                </a:solidFill>
                <a:latin typeface="Consolas"/>
              </a:rPr>
              <a:t>, </a:t>
            </a:r>
            <a:r>
              <a:rPr lang="en-US" sz="1765" dirty="0" err="1">
                <a:solidFill>
                  <a:schemeClr val="tx2">
                    <a:lumMod val="75000"/>
                  </a:schemeClr>
                </a:solidFill>
                <a:latin typeface="Consolas"/>
              </a:rPr>
              <a:t>myStream.Value</a:t>
            </a:r>
            <a:r>
              <a:rPr lang="en-US" sz="1765" dirty="0">
                <a:solidFill>
                  <a:schemeClr val="tx2">
                    <a:lumMod val="75000"/>
                  </a:schemeClr>
                </a:solidFill>
                <a:latin typeface="Consolas"/>
              </a:rPr>
              <a:t> </a:t>
            </a:r>
          </a:p>
          <a:p>
            <a:r>
              <a:rPr lang="en-US" sz="1765" dirty="0">
                <a:solidFill>
                  <a:schemeClr val="tx2">
                    <a:lumMod val="60000"/>
                    <a:lumOff val="40000"/>
                  </a:schemeClr>
                </a:solidFill>
                <a:latin typeface="Consolas"/>
              </a:rPr>
              <a:t>FROM</a:t>
            </a:r>
            <a:r>
              <a:rPr lang="en-US" sz="1765" dirty="0">
                <a:solidFill>
                  <a:schemeClr val="tx2">
                    <a:lumMod val="75000"/>
                  </a:schemeClr>
                </a:solidFill>
                <a:latin typeface="Consolas"/>
              </a:rPr>
              <a:t> </a:t>
            </a:r>
            <a:r>
              <a:rPr lang="en-US" sz="1765" dirty="0" err="1">
                <a:latin typeface="Consolas"/>
              </a:rPr>
              <a:t>myStream</a:t>
            </a:r>
            <a:r>
              <a:rPr lang="en-US" sz="1765" dirty="0">
                <a:latin typeface="Consolas"/>
              </a:rPr>
              <a:t> </a:t>
            </a:r>
            <a:r>
              <a:rPr lang="en-US" sz="1765" dirty="0">
                <a:solidFill>
                  <a:schemeClr val="tx2">
                    <a:lumMod val="60000"/>
                    <a:lumOff val="40000"/>
                  </a:schemeClr>
                </a:solidFill>
                <a:latin typeface="Consolas"/>
              </a:rPr>
              <a:t>JOIN</a:t>
            </a:r>
            <a:r>
              <a:rPr lang="en-US" sz="1765" dirty="0">
                <a:solidFill>
                  <a:schemeClr val="tx2">
                    <a:lumMod val="75000"/>
                  </a:schemeClr>
                </a:solidFill>
                <a:latin typeface="Consolas"/>
              </a:rPr>
              <a:t> </a:t>
            </a:r>
            <a:r>
              <a:rPr lang="en-US" sz="1765" dirty="0" err="1">
                <a:latin typeface="Consolas"/>
              </a:rPr>
              <a:t>myRefData</a:t>
            </a:r>
            <a:endParaRPr lang="en-US" sz="1961" dirty="0">
              <a:latin typeface="Consolas"/>
            </a:endParaRPr>
          </a:p>
          <a:p>
            <a:pPr marL="0" indent="0">
              <a:buNone/>
            </a:pPr>
            <a:r>
              <a:rPr lang="en-US" sz="1765" dirty="0">
                <a:solidFill>
                  <a:schemeClr val="tx2">
                    <a:lumMod val="60000"/>
                    <a:lumOff val="40000"/>
                  </a:schemeClr>
                </a:solidFill>
                <a:latin typeface="Consolas"/>
              </a:rPr>
              <a:t>ON</a:t>
            </a:r>
            <a:r>
              <a:rPr lang="en-US" sz="1765" dirty="0">
                <a:solidFill>
                  <a:schemeClr val="tx2">
                    <a:lumMod val="75000"/>
                  </a:schemeClr>
                </a:solidFill>
                <a:latin typeface="Consolas"/>
              </a:rPr>
              <a:t> </a:t>
            </a:r>
            <a:r>
              <a:rPr lang="en-US" sz="1765" dirty="0" err="1">
                <a:latin typeface="Consolas"/>
              </a:rPr>
              <a:t>myStream.myKey</a:t>
            </a:r>
            <a:r>
              <a:rPr lang="en-US" sz="1765" dirty="0">
                <a:latin typeface="Consolas"/>
              </a:rPr>
              <a:t> = </a:t>
            </a:r>
            <a:r>
              <a:rPr lang="en-US" sz="1765" dirty="0" err="1">
                <a:latin typeface="Consolas"/>
              </a:rPr>
              <a:t>myRefData.myKey</a:t>
            </a:r>
            <a:r>
              <a:rPr lang="en-US" sz="1765" dirty="0">
                <a:latin typeface="Consolas"/>
              </a:rPr>
              <a:t> </a:t>
            </a:r>
            <a:br>
              <a:rPr lang="en-US" sz="1371" dirty="0">
                <a:latin typeface="Consolas"/>
              </a:rPr>
            </a:br>
            <a:endParaRPr lang="en-US" sz="1961" dirty="0">
              <a:solidFill>
                <a:schemeClr val="tx2">
                  <a:lumMod val="75000"/>
                </a:schemeClr>
              </a:solidFill>
              <a:latin typeface="Consolas"/>
            </a:endParaRPr>
          </a:p>
          <a:p>
            <a:pPr marL="0" indent="0">
              <a:buNone/>
            </a:pPr>
            <a:endParaRPr lang="en-US" sz="2353" dirty="0"/>
          </a:p>
          <a:p>
            <a:pPr marL="335948" lvl="1" indent="0">
              <a:buNone/>
            </a:pPr>
            <a:endParaRPr lang="en-US" sz="1765" dirty="0"/>
          </a:p>
        </p:txBody>
      </p:sp>
      <p:sp>
        <p:nvSpPr>
          <p:cNvPr id="842" name="Freeform 38"/>
          <p:cNvSpPr>
            <a:spLocks noEditPoints="1"/>
          </p:cNvSpPr>
          <p:nvPr/>
        </p:nvSpPr>
        <p:spPr bwMode="auto">
          <a:xfrm>
            <a:off x="1539820" y="3653075"/>
            <a:ext cx="522840" cy="1419137"/>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chemeClr val="tx1">
              <a:lumMod val="60000"/>
              <a:lumOff val="40000"/>
            </a:schemeClr>
          </a:solidFill>
          <a:ln>
            <a:noFill/>
          </a:ln>
        </p:spPr>
        <p:txBody>
          <a:bodyPr vert="horz" wrap="square" lIns="89630" tIns="44814" rIns="89630" bIns="44814" numCol="1" anchor="t" anchorCtr="0" compatLnSpc="1">
            <a:prstTxWarp prst="textNoShape">
              <a:avLst/>
            </a:prstTxWarp>
          </a:bodyPr>
          <a:lstStyle/>
          <a:p>
            <a:endParaRPr lang="en-US" sz="1765"/>
          </a:p>
        </p:txBody>
      </p:sp>
      <p:pic>
        <p:nvPicPr>
          <p:cNvPr id="844" name="Picture 8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651" y="2251324"/>
            <a:ext cx="3648286" cy="2432191"/>
          </a:xfrm>
          <a:prstGeom prst="rect">
            <a:avLst/>
          </a:prstGeom>
        </p:spPr>
      </p:pic>
    </p:spTree>
    <p:extLst>
      <p:ext uri="{BB962C8B-B14F-4D97-AF65-F5344CB8AC3E}">
        <p14:creationId xmlns:p14="http://schemas.microsoft.com/office/powerpoint/2010/main" val="1434307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41">
                                            <p:txEl>
                                              <p:pRg st="0" end="0"/>
                                            </p:txEl>
                                          </p:spTgt>
                                        </p:tgtEl>
                                        <p:attrNameLst>
                                          <p:attrName>style.visibility</p:attrName>
                                        </p:attrNameLst>
                                      </p:cBhvr>
                                      <p:to>
                                        <p:strVal val="visible"/>
                                      </p:to>
                                    </p:set>
                                    <p:animEffect transition="in" filter="fade">
                                      <p:cBhvr>
                                        <p:cTn id="7" dur="500"/>
                                        <p:tgtEl>
                                          <p:spTgt spid="84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41">
                                            <p:txEl>
                                              <p:pRg st="1" end="1"/>
                                            </p:txEl>
                                          </p:spTgt>
                                        </p:tgtEl>
                                        <p:attrNameLst>
                                          <p:attrName>style.visibility</p:attrName>
                                        </p:attrNameLst>
                                      </p:cBhvr>
                                      <p:to>
                                        <p:strVal val="visible"/>
                                      </p:to>
                                    </p:set>
                                    <p:animEffect transition="in" filter="fade">
                                      <p:cBhvr>
                                        <p:cTn id="10" dur="500"/>
                                        <p:tgtEl>
                                          <p:spTgt spid="84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41">
                                            <p:txEl>
                                              <p:pRg st="3" end="3"/>
                                            </p:txEl>
                                          </p:spTgt>
                                        </p:tgtEl>
                                        <p:attrNameLst>
                                          <p:attrName>style.visibility</p:attrName>
                                        </p:attrNameLst>
                                      </p:cBhvr>
                                      <p:to>
                                        <p:strVal val="visible"/>
                                      </p:to>
                                    </p:set>
                                    <p:animEffect transition="in" filter="fade">
                                      <p:cBhvr>
                                        <p:cTn id="13" dur="500"/>
                                        <p:tgtEl>
                                          <p:spTgt spid="841">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41">
                                            <p:txEl>
                                              <p:pRg st="5" end="5"/>
                                            </p:txEl>
                                          </p:spTgt>
                                        </p:tgtEl>
                                        <p:attrNameLst>
                                          <p:attrName>style.visibility</p:attrName>
                                        </p:attrNameLst>
                                      </p:cBhvr>
                                      <p:to>
                                        <p:strVal val="visible"/>
                                      </p:to>
                                    </p:set>
                                    <p:animEffect transition="in" filter="fade">
                                      <p:cBhvr>
                                        <p:cTn id="16" dur="500"/>
                                        <p:tgtEl>
                                          <p:spTgt spid="841">
                                            <p:txEl>
                                              <p:pRg st="5" end="5"/>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41">
                                            <p:txEl>
                                              <p:pRg st="6" end="6"/>
                                            </p:txEl>
                                          </p:spTgt>
                                        </p:tgtEl>
                                        <p:attrNameLst>
                                          <p:attrName>style.visibility</p:attrName>
                                        </p:attrNameLst>
                                      </p:cBhvr>
                                      <p:to>
                                        <p:strVal val="visible"/>
                                      </p:to>
                                    </p:set>
                                    <p:animEffect transition="in" filter="fade">
                                      <p:cBhvr>
                                        <p:cTn id="19" dur="500"/>
                                        <p:tgtEl>
                                          <p:spTgt spid="841">
                                            <p:txEl>
                                              <p:pRg st="6" end="6"/>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41">
                                            <p:txEl>
                                              <p:pRg st="7" end="7"/>
                                            </p:txEl>
                                          </p:spTgt>
                                        </p:tgtEl>
                                        <p:attrNameLst>
                                          <p:attrName>style.visibility</p:attrName>
                                        </p:attrNameLst>
                                      </p:cBhvr>
                                      <p:to>
                                        <p:strVal val="visible"/>
                                      </p:to>
                                    </p:set>
                                    <p:animEffect transition="in" filter="fade">
                                      <p:cBhvr>
                                        <p:cTn id="22" dur="500"/>
                                        <p:tgtEl>
                                          <p:spTgt spid="84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1" grpId="0" build="p"/>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34438" y="54518"/>
            <a:ext cx="10515600" cy="1325563"/>
          </a:xfrm>
        </p:spPr>
        <p:txBody>
          <a:bodyPr/>
          <a:lstStyle/>
          <a:p>
            <a:r>
              <a:rPr lang="en-US" sz="3528" dirty="0"/>
              <a:t>Scaling Concepts – Partitions </a:t>
            </a:r>
          </a:p>
        </p:txBody>
      </p:sp>
      <p:sp>
        <p:nvSpPr>
          <p:cNvPr id="6" name="TextBox 5"/>
          <p:cNvSpPr txBox="1"/>
          <p:nvPr/>
        </p:nvSpPr>
        <p:spPr>
          <a:xfrm>
            <a:off x="730556" y="1214590"/>
            <a:ext cx="6933967" cy="892425"/>
          </a:xfrm>
          <a:prstGeom prst="rect">
            <a:avLst/>
          </a:prstGeom>
          <a:noFill/>
        </p:spPr>
        <p:txBody>
          <a:bodyPr wrap="square" lIns="0" tIns="0" rIns="0" bIns="0" rtlCol="0">
            <a:spAutoFit/>
          </a:bodyPr>
          <a:lstStyle>
            <a:defPPr>
              <a:defRPr lang="en-US"/>
            </a:defPPr>
            <a:lvl1pPr>
              <a:spcAft>
                <a:spcPts val="1224"/>
              </a:spcAft>
              <a:defRPr sz="2000" spc="-71">
                <a:solidFill>
                  <a:schemeClr val="tx2"/>
                </a:solidFill>
                <a:latin typeface="Segoe UI Light" panose="020B0502040204020203" pitchFamily="34" charset="0"/>
              </a:defRPr>
            </a:lvl1pPr>
          </a:lstStyle>
          <a:p>
            <a:r>
              <a:rPr lang="en-US" sz="2353" dirty="0"/>
              <a:t>Partitioning allows for parallel execution </a:t>
            </a:r>
          </a:p>
          <a:p>
            <a:r>
              <a:rPr lang="en-US" sz="2353" dirty="0"/>
              <a:t>and scale out</a:t>
            </a:r>
          </a:p>
        </p:txBody>
      </p:sp>
      <p:sp>
        <p:nvSpPr>
          <p:cNvPr id="11" name="Rectangle 10"/>
          <p:cNvSpPr/>
          <p:nvPr/>
        </p:nvSpPr>
        <p:spPr bwMode="auto">
          <a:xfrm>
            <a:off x="6110571" y="1045771"/>
            <a:ext cx="6051965" cy="1163981"/>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1414" tIns="45706" rIns="91414" bIns="45706" numCol="1" spcCol="0" rtlCol="0" fromWordArt="0" anchor="ctr" anchorCtr="0" forceAA="0" compatLnSpc="1">
            <a:prstTxWarp prst="textNoShape">
              <a:avLst/>
            </a:prstTxWarp>
            <a:noAutofit/>
          </a:bodyPr>
          <a:lstStyle/>
          <a:p>
            <a:pPr marL="179243">
              <a:lnSpc>
                <a:spcPct val="115000"/>
              </a:lnSpc>
              <a:spcAft>
                <a:spcPts val="400"/>
              </a:spcAft>
            </a:pPr>
            <a:r>
              <a:rPr lang="en-US" sz="1765" dirty="0">
                <a:solidFill>
                  <a:schemeClr val="tx1"/>
                </a:solidFill>
                <a:latin typeface="Consolas" panose="020B0609020204030204" pitchFamily="49" charset="0"/>
                <a:cs typeface="Consolas" panose="020B0609020204030204" pitchFamily="49" charset="0"/>
              </a:rPr>
              <a:t>SELECT</a:t>
            </a:r>
            <a:r>
              <a:rPr lang="en-US" sz="1765" spc="-70" dirty="0">
                <a:solidFill>
                  <a:schemeClr val="tx1"/>
                </a:solidFill>
                <a:latin typeface="Consolas" panose="020B0609020204030204" pitchFamily="49" charset="0"/>
                <a:cs typeface="Consolas" panose="020B0609020204030204" pitchFamily="49" charset="0"/>
              </a:rPr>
              <a:t> </a:t>
            </a:r>
            <a:r>
              <a:rPr lang="en-US" sz="1765" dirty="0">
                <a:solidFill>
                  <a:schemeClr val="tx1"/>
                </a:solidFill>
                <a:latin typeface="Consolas" panose="020B0609020204030204" pitchFamily="49" charset="0"/>
                <a:cs typeface="Consolas" panose="020B0609020204030204" pitchFamily="49" charset="0"/>
              </a:rPr>
              <a:t>COUNT</a:t>
            </a:r>
            <a:r>
              <a:rPr lang="en-US" sz="1765" spc="-70" dirty="0">
                <a:solidFill>
                  <a:schemeClr val="tx1"/>
                </a:solidFill>
                <a:latin typeface="Consolas" panose="020B0609020204030204" pitchFamily="49" charset="0"/>
                <a:cs typeface="Consolas" panose="020B0609020204030204" pitchFamily="49" charset="0"/>
              </a:rPr>
              <a:t>(*) AS Count, Topic </a:t>
            </a:r>
          </a:p>
          <a:p>
            <a:pPr marL="179243">
              <a:lnSpc>
                <a:spcPct val="115000"/>
              </a:lnSpc>
              <a:spcAft>
                <a:spcPts val="400"/>
              </a:spcAft>
            </a:pPr>
            <a:r>
              <a:rPr lang="en-US" sz="1765" dirty="0">
                <a:solidFill>
                  <a:schemeClr val="tx1"/>
                </a:solidFill>
                <a:latin typeface="Consolas" panose="020B0609020204030204" pitchFamily="49" charset="0"/>
                <a:cs typeface="Consolas" panose="020B0609020204030204" pitchFamily="49" charset="0"/>
              </a:rPr>
              <a:t>FROM</a:t>
            </a:r>
            <a:r>
              <a:rPr lang="en-US" sz="1765" spc="-70" dirty="0">
                <a:solidFill>
                  <a:schemeClr val="tx1"/>
                </a:solidFill>
                <a:latin typeface="Consolas" panose="020B0609020204030204" pitchFamily="49" charset="0"/>
                <a:cs typeface="Consolas" panose="020B0609020204030204" pitchFamily="49" charset="0"/>
              </a:rPr>
              <a:t> </a:t>
            </a:r>
            <a:r>
              <a:rPr lang="en-US" sz="1765" spc="-70" dirty="0" err="1">
                <a:solidFill>
                  <a:schemeClr val="tx1"/>
                </a:solidFill>
                <a:latin typeface="Consolas" panose="020B0609020204030204" pitchFamily="49" charset="0"/>
                <a:cs typeface="Consolas" panose="020B0609020204030204" pitchFamily="49" charset="0"/>
              </a:rPr>
              <a:t>TwitterStream</a:t>
            </a:r>
            <a:r>
              <a:rPr lang="en-US" sz="1765" spc="-70" dirty="0">
                <a:solidFill>
                  <a:schemeClr val="tx1"/>
                </a:solidFill>
                <a:latin typeface="Consolas" panose="020B0609020204030204" pitchFamily="49" charset="0"/>
                <a:cs typeface="Consolas" panose="020B0609020204030204" pitchFamily="49" charset="0"/>
              </a:rPr>
              <a:t> </a:t>
            </a:r>
            <a:r>
              <a:rPr lang="en-US" sz="1765" dirty="0">
                <a:solidFill>
                  <a:schemeClr val="tx1"/>
                </a:solidFill>
                <a:latin typeface="Consolas" panose="020B0609020204030204" pitchFamily="49" charset="0"/>
                <a:cs typeface="Consolas" panose="020B0609020204030204" pitchFamily="49" charset="0"/>
              </a:rPr>
              <a:t>Partition By </a:t>
            </a:r>
            <a:r>
              <a:rPr lang="en-US" sz="1765" spc="-70" dirty="0" err="1">
                <a:solidFill>
                  <a:schemeClr val="tx1"/>
                </a:solidFill>
                <a:latin typeface="Consolas" panose="020B0609020204030204" pitchFamily="49" charset="0"/>
                <a:cs typeface="Consolas" panose="020B0609020204030204" pitchFamily="49" charset="0"/>
              </a:rPr>
              <a:t>PartitionId</a:t>
            </a:r>
            <a:r>
              <a:rPr lang="en-US" sz="1765" spc="-70" dirty="0">
                <a:solidFill>
                  <a:schemeClr val="tx1"/>
                </a:solidFill>
                <a:latin typeface="Consolas" panose="020B0609020204030204" pitchFamily="49" charset="0"/>
                <a:cs typeface="Consolas" panose="020B0609020204030204" pitchFamily="49" charset="0"/>
              </a:rPr>
              <a:t> </a:t>
            </a:r>
          </a:p>
          <a:p>
            <a:pPr marL="179243">
              <a:lnSpc>
                <a:spcPct val="115000"/>
              </a:lnSpc>
              <a:spcAft>
                <a:spcPts val="400"/>
              </a:spcAft>
            </a:pPr>
            <a:r>
              <a:rPr lang="en-US" sz="1765" dirty="0">
                <a:solidFill>
                  <a:schemeClr val="tx1"/>
                </a:solidFill>
                <a:latin typeface="Consolas" panose="020B0609020204030204" pitchFamily="49" charset="0"/>
                <a:cs typeface="Consolas" panose="020B0609020204030204" pitchFamily="49" charset="0"/>
              </a:rPr>
              <a:t>GROUP</a:t>
            </a:r>
            <a:r>
              <a:rPr lang="en-US" sz="1765" spc="-70" dirty="0">
                <a:solidFill>
                  <a:schemeClr val="tx1"/>
                </a:solidFill>
                <a:latin typeface="Consolas" panose="020B0609020204030204" pitchFamily="49" charset="0"/>
                <a:cs typeface="Consolas" panose="020B0609020204030204" pitchFamily="49" charset="0"/>
              </a:rPr>
              <a:t> </a:t>
            </a:r>
            <a:r>
              <a:rPr lang="en-US" sz="1765" dirty="0">
                <a:solidFill>
                  <a:schemeClr val="tx1"/>
                </a:solidFill>
                <a:latin typeface="Consolas" panose="020B0609020204030204" pitchFamily="49" charset="0"/>
                <a:cs typeface="Consolas" panose="020B0609020204030204" pitchFamily="49" charset="0"/>
              </a:rPr>
              <a:t>BY</a:t>
            </a:r>
            <a:r>
              <a:rPr lang="en-US" sz="1765" spc="-70" dirty="0">
                <a:solidFill>
                  <a:schemeClr val="tx1"/>
                </a:solidFill>
                <a:latin typeface="Consolas" panose="020B0609020204030204" pitchFamily="49" charset="0"/>
                <a:cs typeface="Consolas" panose="020B0609020204030204" pitchFamily="49" charset="0"/>
              </a:rPr>
              <a:t> </a:t>
            </a:r>
            <a:r>
              <a:rPr lang="en-US" sz="1765" dirty="0" err="1">
                <a:solidFill>
                  <a:schemeClr val="tx1"/>
                </a:solidFill>
                <a:latin typeface="Consolas" panose="020B0609020204030204" pitchFamily="49" charset="0"/>
                <a:cs typeface="Consolas" panose="020B0609020204030204" pitchFamily="49" charset="0"/>
              </a:rPr>
              <a:t>TumblingWindow</a:t>
            </a:r>
            <a:r>
              <a:rPr lang="en-US" sz="1765" dirty="0">
                <a:solidFill>
                  <a:schemeClr val="tx1"/>
                </a:solidFill>
                <a:latin typeface="Consolas" panose="020B0609020204030204" pitchFamily="49" charset="0"/>
                <a:cs typeface="Consolas" panose="020B0609020204030204" pitchFamily="49" charset="0"/>
              </a:rPr>
              <a:t> </a:t>
            </a:r>
            <a:r>
              <a:rPr lang="en-US" sz="1765" spc="-70" dirty="0">
                <a:solidFill>
                  <a:schemeClr val="tx1"/>
                </a:solidFill>
                <a:latin typeface="Consolas" panose="020B0609020204030204" pitchFamily="49" charset="0"/>
                <a:cs typeface="Consolas" panose="020B0609020204030204" pitchFamily="49" charset="0"/>
              </a:rPr>
              <a:t>(minute, 3), Topic </a:t>
            </a:r>
          </a:p>
        </p:txBody>
      </p:sp>
      <p:sp>
        <p:nvSpPr>
          <p:cNvPr id="31" name="Rectangle 30"/>
          <p:cNvSpPr/>
          <p:nvPr/>
        </p:nvSpPr>
        <p:spPr bwMode="auto">
          <a:xfrm>
            <a:off x="4571264" y="2345579"/>
            <a:ext cx="3227685" cy="375482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t" anchorCtr="0" forceAA="0" compatLnSpc="1">
            <a:prstTxWarp prst="textNoShape">
              <a:avLst/>
            </a:prstTxWarp>
            <a:noAutofit/>
          </a:bodyPr>
          <a:lstStyle/>
          <a:p>
            <a:pPr algn="ctr" defTabSz="913748"/>
            <a:endParaRPr lang="en-US" sz="2400" spc="-50" dirty="0">
              <a:solidFill>
                <a:schemeClr val="bg1">
                  <a:lumMod val="95000"/>
                </a:schemeClr>
              </a:solidFill>
              <a:ea typeface="Segoe UI" pitchFamily="34" charset="0"/>
              <a:cs typeface="Segoe UI" pitchFamily="34" charset="0"/>
            </a:endParaRPr>
          </a:p>
        </p:txBody>
      </p:sp>
      <p:grpSp>
        <p:nvGrpSpPr>
          <p:cNvPr id="3" name="Group 2"/>
          <p:cNvGrpSpPr/>
          <p:nvPr/>
        </p:nvGrpSpPr>
        <p:grpSpPr>
          <a:xfrm>
            <a:off x="4816471" y="3728900"/>
            <a:ext cx="2737271" cy="1061033"/>
            <a:chOff x="4975649" y="3994129"/>
            <a:chExt cx="2792555" cy="1082461"/>
          </a:xfrm>
        </p:grpSpPr>
        <p:sp>
          <p:nvSpPr>
            <p:cNvPr id="44" name="TextBox 43"/>
            <p:cNvSpPr txBox="1"/>
            <p:nvPr/>
          </p:nvSpPr>
          <p:spPr>
            <a:xfrm>
              <a:off x="6162572" y="3994129"/>
              <a:ext cx="516532" cy="215215"/>
            </a:xfrm>
            <a:prstGeom prst="rect">
              <a:avLst/>
            </a:prstGeom>
            <a:solidFill>
              <a:schemeClr val="accent1">
                <a:lumMod val="75000"/>
              </a:schemeClr>
            </a:solidFill>
          </p:spPr>
          <p:txBody>
            <a:bodyPr wrap="square" lIns="0" tIns="0" rIns="0" bIns="0" rtlCol="0" anchor="ctr">
              <a:spAutoFit/>
            </a:bodyPr>
            <a:lstStyle/>
            <a:p>
              <a:pPr algn="ctr"/>
              <a:r>
                <a:rPr lang="en-US" sz="1371" spc="-70" dirty="0">
                  <a:solidFill>
                    <a:schemeClr val="bg1">
                      <a:lumMod val="95000"/>
                    </a:schemeClr>
                  </a:solidFill>
                  <a:latin typeface="Segoe UI"/>
                </a:rPr>
                <a:t>Query</a:t>
              </a:r>
            </a:p>
          </p:txBody>
        </p:sp>
        <p:cxnSp>
          <p:nvCxnSpPr>
            <p:cNvPr id="53" name="Straight Arrow Connector 52"/>
            <p:cNvCxnSpPr/>
            <p:nvPr/>
          </p:nvCxnSpPr>
          <p:spPr>
            <a:xfrm>
              <a:off x="6704654" y="4101736"/>
              <a:ext cx="312997" cy="0"/>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5760146" y="4101736"/>
              <a:ext cx="312997" cy="0"/>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7052590" y="3994129"/>
              <a:ext cx="715614" cy="215215"/>
            </a:xfrm>
            <a:prstGeom prst="rect">
              <a:avLst/>
            </a:prstGeom>
            <a:solidFill>
              <a:schemeClr val="accent2"/>
            </a:solidFill>
          </p:spPr>
          <p:txBody>
            <a:bodyPr wrap="square" lIns="0" tIns="0" rIns="0" bIns="0" rtlCol="0" anchor="ctr">
              <a:spAutoFit/>
            </a:bodyPr>
            <a:lstStyle/>
            <a:p>
              <a:pPr algn="ctr"/>
              <a:r>
                <a:rPr lang="en-US" sz="1371" spc="-70" dirty="0">
                  <a:solidFill>
                    <a:schemeClr val="bg1">
                      <a:lumMod val="95000"/>
                    </a:schemeClr>
                  </a:solidFill>
                </a:rPr>
                <a:t>Result 1</a:t>
              </a:r>
            </a:p>
          </p:txBody>
        </p:sp>
        <p:grpSp>
          <p:nvGrpSpPr>
            <p:cNvPr id="15" name="Group 14"/>
            <p:cNvGrpSpPr/>
            <p:nvPr/>
          </p:nvGrpSpPr>
          <p:grpSpPr>
            <a:xfrm>
              <a:off x="4975649" y="4005555"/>
              <a:ext cx="710201" cy="166725"/>
              <a:chOff x="4115140" y="4214378"/>
              <a:chExt cx="710201" cy="166725"/>
            </a:xfrm>
          </p:grpSpPr>
          <p:sp>
            <p:nvSpPr>
              <p:cNvPr id="97" name="Rectangle 96"/>
              <p:cNvSpPr/>
              <p:nvPr/>
            </p:nvSpPr>
            <p:spPr bwMode="auto">
              <a:xfrm>
                <a:off x="4115140" y="4214378"/>
                <a:ext cx="166080" cy="166725"/>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endParaRPr lang="en-US" sz="1175" dirty="0">
                  <a:solidFill>
                    <a:schemeClr val="bg1">
                      <a:lumMod val="95000"/>
                    </a:schemeClr>
                  </a:solidFill>
                </a:endParaRPr>
              </a:p>
            </p:txBody>
          </p:sp>
          <p:sp>
            <p:nvSpPr>
              <p:cNvPr id="98" name="Rectangle 97"/>
              <p:cNvSpPr/>
              <p:nvPr/>
            </p:nvSpPr>
            <p:spPr bwMode="auto">
              <a:xfrm>
                <a:off x="4296087" y="4214378"/>
                <a:ext cx="166080" cy="166725"/>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endParaRPr lang="en-US" sz="1175" dirty="0">
                  <a:solidFill>
                    <a:schemeClr val="bg1">
                      <a:lumMod val="95000"/>
                    </a:schemeClr>
                  </a:solidFill>
                </a:endParaRPr>
              </a:p>
            </p:txBody>
          </p:sp>
          <p:sp>
            <p:nvSpPr>
              <p:cNvPr id="99" name="Rectangle 98"/>
              <p:cNvSpPr/>
              <p:nvPr/>
            </p:nvSpPr>
            <p:spPr bwMode="auto">
              <a:xfrm>
                <a:off x="4480896" y="4214378"/>
                <a:ext cx="166080" cy="166725"/>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endParaRPr lang="en-US" sz="1175" dirty="0">
                  <a:solidFill>
                    <a:schemeClr val="bg1">
                      <a:lumMod val="95000"/>
                    </a:schemeClr>
                  </a:solidFill>
                </a:endParaRPr>
              </a:p>
            </p:txBody>
          </p:sp>
          <p:sp>
            <p:nvSpPr>
              <p:cNvPr id="100" name="Rectangle 99"/>
              <p:cNvSpPr/>
              <p:nvPr/>
            </p:nvSpPr>
            <p:spPr bwMode="auto">
              <a:xfrm>
                <a:off x="4659261" y="4214378"/>
                <a:ext cx="166080" cy="166725"/>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endParaRPr lang="en-US" sz="1175" dirty="0">
                  <a:solidFill>
                    <a:schemeClr val="bg1">
                      <a:lumMod val="95000"/>
                    </a:schemeClr>
                  </a:solidFill>
                </a:endParaRPr>
              </a:p>
            </p:txBody>
          </p:sp>
        </p:grpSp>
        <p:sp>
          <p:nvSpPr>
            <p:cNvPr id="47" name="TextBox 46"/>
            <p:cNvSpPr txBox="1"/>
            <p:nvPr/>
          </p:nvSpPr>
          <p:spPr>
            <a:xfrm>
              <a:off x="6162572" y="4397409"/>
              <a:ext cx="516532" cy="215215"/>
            </a:xfrm>
            <a:prstGeom prst="rect">
              <a:avLst/>
            </a:prstGeom>
            <a:solidFill>
              <a:schemeClr val="accent1">
                <a:lumMod val="75000"/>
              </a:schemeClr>
            </a:solidFill>
          </p:spPr>
          <p:txBody>
            <a:bodyPr wrap="square" lIns="0" tIns="0" rIns="0" bIns="0" rtlCol="0" anchor="ctr">
              <a:spAutoFit/>
            </a:bodyPr>
            <a:lstStyle/>
            <a:p>
              <a:pPr algn="ctr"/>
              <a:r>
                <a:rPr lang="en-US" sz="1371" spc="-70" dirty="0">
                  <a:solidFill>
                    <a:schemeClr val="bg1">
                      <a:lumMod val="95000"/>
                    </a:schemeClr>
                  </a:solidFill>
                  <a:latin typeface="Segoe UI"/>
                </a:rPr>
                <a:t>Query</a:t>
              </a:r>
            </a:p>
          </p:txBody>
        </p:sp>
        <p:cxnSp>
          <p:nvCxnSpPr>
            <p:cNvPr id="52" name="Straight Arrow Connector 51"/>
            <p:cNvCxnSpPr/>
            <p:nvPr/>
          </p:nvCxnSpPr>
          <p:spPr>
            <a:xfrm>
              <a:off x="6704654" y="4505017"/>
              <a:ext cx="312997" cy="0"/>
            </a:xfrm>
            <a:prstGeom prst="straightConnector1">
              <a:avLst/>
            </a:prstGeom>
            <a:solidFill>
              <a:schemeClr val="bg2">
                <a:lumMod val="75000"/>
              </a:schemeClr>
            </a:solidFill>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5762276" y="4505017"/>
              <a:ext cx="312997" cy="0"/>
            </a:xfrm>
            <a:prstGeom prst="straightConnector1">
              <a:avLst/>
            </a:prstGeom>
            <a:solidFill>
              <a:schemeClr val="bg2">
                <a:lumMod val="75000"/>
              </a:schemeClr>
            </a:solidFill>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7052590" y="4397409"/>
              <a:ext cx="715614" cy="215215"/>
            </a:xfrm>
            <a:prstGeom prst="rect">
              <a:avLst/>
            </a:prstGeom>
            <a:solidFill>
              <a:schemeClr val="tx1">
                <a:lumMod val="75000"/>
                <a:lumOff val="25000"/>
              </a:schemeClr>
            </a:solidFill>
          </p:spPr>
          <p:txBody>
            <a:bodyPr wrap="square" lIns="0" tIns="0" rIns="0" bIns="0" rtlCol="0" anchor="ctr">
              <a:spAutoFit/>
            </a:bodyPr>
            <a:lstStyle/>
            <a:p>
              <a:pPr algn="ctr"/>
              <a:r>
                <a:rPr lang="en-US" sz="1371" spc="-70" dirty="0">
                  <a:solidFill>
                    <a:schemeClr val="bg1">
                      <a:lumMod val="95000"/>
                    </a:schemeClr>
                  </a:solidFill>
                </a:rPr>
                <a:t>Result 2</a:t>
              </a:r>
            </a:p>
          </p:txBody>
        </p:sp>
        <p:grpSp>
          <p:nvGrpSpPr>
            <p:cNvPr id="14" name="Group 13"/>
            <p:cNvGrpSpPr/>
            <p:nvPr/>
          </p:nvGrpSpPr>
          <p:grpSpPr>
            <a:xfrm>
              <a:off x="4975649" y="4421655"/>
              <a:ext cx="710201" cy="166725"/>
              <a:chOff x="4115140" y="4630478"/>
              <a:chExt cx="710201" cy="166725"/>
            </a:xfrm>
          </p:grpSpPr>
          <p:sp>
            <p:nvSpPr>
              <p:cNvPr id="103" name="Rectangle 102"/>
              <p:cNvSpPr/>
              <p:nvPr/>
            </p:nvSpPr>
            <p:spPr bwMode="auto">
              <a:xfrm>
                <a:off x="4115140" y="4630478"/>
                <a:ext cx="166080" cy="1667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endParaRPr lang="en-US" sz="1175" dirty="0">
                  <a:solidFill>
                    <a:schemeClr val="bg1">
                      <a:lumMod val="95000"/>
                    </a:schemeClr>
                  </a:solidFill>
                </a:endParaRPr>
              </a:p>
            </p:txBody>
          </p:sp>
          <p:sp>
            <p:nvSpPr>
              <p:cNvPr id="104" name="Rectangle 103"/>
              <p:cNvSpPr/>
              <p:nvPr/>
            </p:nvSpPr>
            <p:spPr bwMode="auto">
              <a:xfrm>
                <a:off x="4296087" y="4630478"/>
                <a:ext cx="166080" cy="1667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endParaRPr lang="en-US" sz="1175" dirty="0">
                  <a:solidFill>
                    <a:schemeClr val="bg1">
                      <a:lumMod val="95000"/>
                    </a:schemeClr>
                  </a:solidFill>
                </a:endParaRPr>
              </a:p>
            </p:txBody>
          </p:sp>
          <p:sp>
            <p:nvSpPr>
              <p:cNvPr id="105" name="Rectangle 104"/>
              <p:cNvSpPr/>
              <p:nvPr/>
            </p:nvSpPr>
            <p:spPr bwMode="auto">
              <a:xfrm>
                <a:off x="4480896" y="4630478"/>
                <a:ext cx="166080" cy="1667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endParaRPr lang="en-US" sz="1175" dirty="0">
                  <a:solidFill>
                    <a:schemeClr val="bg1">
                      <a:lumMod val="95000"/>
                    </a:schemeClr>
                  </a:solidFill>
                </a:endParaRPr>
              </a:p>
            </p:txBody>
          </p:sp>
          <p:sp>
            <p:nvSpPr>
              <p:cNvPr id="106" name="Rectangle 105"/>
              <p:cNvSpPr/>
              <p:nvPr/>
            </p:nvSpPr>
            <p:spPr bwMode="auto">
              <a:xfrm>
                <a:off x="4659261" y="4630478"/>
                <a:ext cx="166080" cy="1667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endParaRPr lang="en-US" sz="1175" dirty="0">
                  <a:solidFill>
                    <a:schemeClr val="bg1">
                      <a:lumMod val="95000"/>
                    </a:schemeClr>
                  </a:solidFill>
                </a:endParaRPr>
              </a:p>
            </p:txBody>
          </p:sp>
        </p:grpSp>
        <p:sp>
          <p:nvSpPr>
            <p:cNvPr id="48" name="TextBox 47"/>
            <p:cNvSpPr txBox="1"/>
            <p:nvPr/>
          </p:nvSpPr>
          <p:spPr>
            <a:xfrm>
              <a:off x="6162572" y="4861375"/>
              <a:ext cx="516532" cy="215215"/>
            </a:xfrm>
            <a:prstGeom prst="rect">
              <a:avLst/>
            </a:prstGeom>
            <a:solidFill>
              <a:schemeClr val="accent1">
                <a:lumMod val="75000"/>
              </a:schemeClr>
            </a:solidFill>
          </p:spPr>
          <p:txBody>
            <a:bodyPr wrap="square" lIns="0" tIns="0" rIns="0" bIns="0" rtlCol="0" anchor="ctr">
              <a:spAutoFit/>
            </a:bodyPr>
            <a:lstStyle/>
            <a:p>
              <a:pPr algn="ctr"/>
              <a:r>
                <a:rPr lang="en-US" sz="1371" spc="-70" dirty="0">
                  <a:solidFill>
                    <a:schemeClr val="bg1">
                      <a:lumMod val="95000"/>
                    </a:schemeClr>
                  </a:solidFill>
                  <a:latin typeface="Segoe UI"/>
                </a:rPr>
                <a:t>Query</a:t>
              </a:r>
            </a:p>
          </p:txBody>
        </p:sp>
        <p:cxnSp>
          <p:nvCxnSpPr>
            <p:cNvPr id="59" name="Straight Arrow Connector 58"/>
            <p:cNvCxnSpPr/>
            <p:nvPr/>
          </p:nvCxnSpPr>
          <p:spPr>
            <a:xfrm>
              <a:off x="5761042" y="4968981"/>
              <a:ext cx="312997" cy="0"/>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6704654" y="4968981"/>
              <a:ext cx="312997" cy="0"/>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7052590" y="4861374"/>
              <a:ext cx="715614" cy="215215"/>
            </a:xfrm>
            <a:prstGeom prst="rect">
              <a:avLst/>
            </a:prstGeom>
            <a:solidFill>
              <a:schemeClr val="accent5">
                <a:lumMod val="60000"/>
                <a:lumOff val="40000"/>
              </a:schemeClr>
            </a:solidFill>
          </p:spPr>
          <p:txBody>
            <a:bodyPr wrap="square" lIns="0" tIns="0" rIns="0" bIns="0" rtlCol="0" anchor="ctr">
              <a:spAutoFit/>
            </a:bodyPr>
            <a:lstStyle/>
            <a:p>
              <a:pPr algn="ctr"/>
              <a:r>
                <a:rPr lang="en-US" sz="1371" spc="-70" dirty="0">
                  <a:solidFill>
                    <a:schemeClr val="bg2">
                      <a:lumMod val="50000"/>
                    </a:schemeClr>
                  </a:solidFill>
                </a:rPr>
                <a:t>Result 3</a:t>
              </a:r>
            </a:p>
          </p:txBody>
        </p:sp>
        <p:grpSp>
          <p:nvGrpSpPr>
            <p:cNvPr id="10" name="Group 9"/>
            <p:cNvGrpSpPr/>
            <p:nvPr/>
          </p:nvGrpSpPr>
          <p:grpSpPr>
            <a:xfrm>
              <a:off x="4975649" y="4885619"/>
              <a:ext cx="710201" cy="166725"/>
              <a:chOff x="4115140" y="5094442"/>
              <a:chExt cx="710201" cy="166725"/>
            </a:xfrm>
          </p:grpSpPr>
          <p:sp>
            <p:nvSpPr>
              <p:cNvPr id="108" name="Rectangle 107"/>
              <p:cNvSpPr/>
              <p:nvPr/>
            </p:nvSpPr>
            <p:spPr bwMode="auto">
              <a:xfrm>
                <a:off x="4115140" y="5094442"/>
                <a:ext cx="166080" cy="16672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endParaRPr lang="en-US" sz="1175" dirty="0">
                  <a:solidFill>
                    <a:schemeClr val="bg1">
                      <a:lumMod val="95000"/>
                    </a:schemeClr>
                  </a:solidFill>
                </a:endParaRPr>
              </a:p>
            </p:txBody>
          </p:sp>
          <p:sp>
            <p:nvSpPr>
              <p:cNvPr id="109" name="Rectangle 108"/>
              <p:cNvSpPr/>
              <p:nvPr/>
            </p:nvSpPr>
            <p:spPr bwMode="auto">
              <a:xfrm>
                <a:off x="4296087" y="5094442"/>
                <a:ext cx="166080" cy="16672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endParaRPr lang="en-US" sz="1175" dirty="0">
                  <a:solidFill>
                    <a:schemeClr val="bg1">
                      <a:lumMod val="95000"/>
                    </a:schemeClr>
                  </a:solidFill>
                </a:endParaRPr>
              </a:p>
            </p:txBody>
          </p:sp>
          <p:sp>
            <p:nvSpPr>
              <p:cNvPr id="110" name="Rectangle 109"/>
              <p:cNvSpPr/>
              <p:nvPr/>
            </p:nvSpPr>
            <p:spPr bwMode="auto">
              <a:xfrm>
                <a:off x="4480896" y="5094442"/>
                <a:ext cx="166080" cy="16672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endParaRPr lang="en-US" sz="1175" dirty="0">
                  <a:solidFill>
                    <a:schemeClr val="bg1">
                      <a:lumMod val="95000"/>
                    </a:schemeClr>
                  </a:solidFill>
                </a:endParaRPr>
              </a:p>
            </p:txBody>
          </p:sp>
          <p:sp>
            <p:nvSpPr>
              <p:cNvPr id="111" name="Rectangle 110"/>
              <p:cNvSpPr/>
              <p:nvPr/>
            </p:nvSpPr>
            <p:spPr bwMode="auto">
              <a:xfrm>
                <a:off x="4659261" y="5094442"/>
                <a:ext cx="166080" cy="16672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endParaRPr lang="en-US" sz="1175" dirty="0">
                  <a:solidFill>
                    <a:schemeClr val="bg1">
                      <a:lumMod val="95000"/>
                    </a:schemeClr>
                  </a:solidFill>
                </a:endParaRPr>
              </a:p>
            </p:txBody>
          </p:sp>
        </p:grpSp>
      </p:grpSp>
      <p:cxnSp>
        <p:nvCxnSpPr>
          <p:cNvPr id="119" name="Straight Connector 118"/>
          <p:cNvCxnSpPr/>
          <p:nvPr/>
        </p:nvCxnSpPr>
        <p:spPr>
          <a:xfrm flipH="1">
            <a:off x="3002389" y="4251183"/>
            <a:ext cx="312590"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3314978" y="3835696"/>
            <a:ext cx="0" cy="850011"/>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V="1">
            <a:off x="3314980" y="3834375"/>
            <a:ext cx="1167702" cy="1322"/>
          </a:xfrm>
          <a:prstGeom prst="line">
            <a:avLst/>
          </a:prstGeom>
          <a:ln>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3329590" y="4251024"/>
            <a:ext cx="1153093" cy="2882"/>
          </a:xfrm>
          <a:prstGeom prst="line">
            <a:avLst/>
          </a:prstGeom>
          <a:ln>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3319156" y="4678874"/>
            <a:ext cx="1163528" cy="5575"/>
          </a:xfrm>
          <a:prstGeom prst="line">
            <a:avLst/>
          </a:prstGeom>
          <a:ln>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1016978" y="5700736"/>
            <a:ext cx="1255081" cy="704481"/>
            <a:chOff x="846890" y="5578490"/>
            <a:chExt cx="1280429" cy="718709"/>
          </a:xfrm>
        </p:grpSpPr>
        <p:grpSp>
          <p:nvGrpSpPr>
            <p:cNvPr id="148" name="Group 147"/>
            <p:cNvGrpSpPr/>
            <p:nvPr/>
          </p:nvGrpSpPr>
          <p:grpSpPr>
            <a:xfrm>
              <a:off x="846890" y="5578490"/>
              <a:ext cx="1273162" cy="246026"/>
              <a:chOff x="5836139" y="5758778"/>
              <a:chExt cx="1248312" cy="241224"/>
            </a:xfrm>
          </p:grpSpPr>
          <p:sp>
            <p:nvSpPr>
              <p:cNvPr id="27" name="TextBox 26"/>
              <p:cNvSpPr txBox="1"/>
              <p:nvPr/>
            </p:nvSpPr>
            <p:spPr>
              <a:xfrm>
                <a:off x="6081905" y="5758778"/>
                <a:ext cx="1002546" cy="241224"/>
              </a:xfrm>
              <a:prstGeom prst="rect">
                <a:avLst/>
              </a:prstGeom>
              <a:noFill/>
            </p:spPr>
            <p:txBody>
              <a:bodyPr wrap="none" lIns="0" tIns="0" rIns="0" bIns="0" rtlCol="0">
                <a:spAutoFit/>
              </a:bodyPr>
              <a:lstStyle/>
              <a:p>
                <a:r>
                  <a:rPr lang="en-US" sz="1567" spc="-70" dirty="0" err="1">
                    <a:gradFill>
                      <a:gsLst>
                        <a:gs pos="2917">
                          <a:schemeClr val="tx1"/>
                        </a:gs>
                        <a:gs pos="30000">
                          <a:schemeClr val="tx1"/>
                        </a:gs>
                      </a:gsLst>
                      <a:lin ang="5400000" scaled="0"/>
                    </a:gradFill>
                    <a:latin typeface="+mj-lt"/>
                  </a:rPr>
                  <a:t>PartitionId</a:t>
                </a:r>
                <a:r>
                  <a:rPr lang="en-US" sz="1567" spc="-70" dirty="0">
                    <a:gradFill>
                      <a:gsLst>
                        <a:gs pos="2917">
                          <a:schemeClr val="tx1"/>
                        </a:gs>
                        <a:gs pos="30000">
                          <a:schemeClr val="tx1"/>
                        </a:gs>
                      </a:gsLst>
                      <a:lin ang="5400000" scaled="0"/>
                    </a:gradFill>
                    <a:latin typeface="+mj-lt"/>
                  </a:rPr>
                  <a:t> = 1</a:t>
                </a:r>
              </a:p>
            </p:txBody>
          </p:sp>
          <p:sp>
            <p:nvSpPr>
              <p:cNvPr id="135" name="Rectangle 134"/>
              <p:cNvSpPr/>
              <p:nvPr/>
            </p:nvSpPr>
            <p:spPr bwMode="auto">
              <a:xfrm>
                <a:off x="5836139" y="5784765"/>
                <a:ext cx="162838" cy="16347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endParaRPr lang="en-US" sz="1567" dirty="0">
                  <a:gradFill>
                    <a:gsLst>
                      <a:gs pos="0">
                        <a:srgbClr val="FFFFFF"/>
                      </a:gs>
                      <a:gs pos="100000">
                        <a:srgbClr val="FFFFFF"/>
                      </a:gs>
                    </a:gsLst>
                    <a:lin ang="5400000" scaled="0"/>
                  </a:gradFill>
                  <a:latin typeface="+mj-lt"/>
                </a:endParaRPr>
              </a:p>
            </p:txBody>
          </p:sp>
        </p:grpSp>
        <p:sp>
          <p:nvSpPr>
            <p:cNvPr id="30" name="TextBox 29"/>
            <p:cNvSpPr txBox="1"/>
            <p:nvPr/>
          </p:nvSpPr>
          <p:spPr>
            <a:xfrm>
              <a:off x="1097947" y="6051173"/>
              <a:ext cx="1022504" cy="246026"/>
            </a:xfrm>
            <a:prstGeom prst="rect">
              <a:avLst/>
            </a:prstGeom>
            <a:noFill/>
          </p:spPr>
          <p:txBody>
            <a:bodyPr wrap="none" lIns="0" tIns="0" rIns="0" bIns="0" rtlCol="0">
              <a:spAutoFit/>
            </a:bodyPr>
            <a:lstStyle/>
            <a:p>
              <a:r>
                <a:rPr lang="en-US" sz="1567" spc="-70" dirty="0" err="1">
                  <a:gradFill>
                    <a:gsLst>
                      <a:gs pos="2917">
                        <a:schemeClr val="tx1"/>
                      </a:gs>
                      <a:gs pos="30000">
                        <a:schemeClr val="tx1"/>
                      </a:gs>
                    </a:gsLst>
                    <a:lin ang="5400000" scaled="0"/>
                  </a:gradFill>
                  <a:latin typeface="+mj-lt"/>
                </a:rPr>
                <a:t>PartitionId</a:t>
              </a:r>
              <a:r>
                <a:rPr lang="en-US" sz="1567" spc="-70" dirty="0">
                  <a:gradFill>
                    <a:gsLst>
                      <a:gs pos="2917">
                        <a:schemeClr val="tx1"/>
                      </a:gs>
                      <a:gs pos="30000">
                        <a:schemeClr val="tx1"/>
                      </a:gs>
                    </a:gsLst>
                    <a:lin ang="5400000" scaled="0"/>
                  </a:gradFill>
                  <a:latin typeface="+mj-lt"/>
                </a:rPr>
                <a:t> = 3</a:t>
              </a:r>
            </a:p>
          </p:txBody>
        </p:sp>
        <p:sp>
          <p:nvSpPr>
            <p:cNvPr id="29" name="TextBox 28"/>
            <p:cNvSpPr txBox="1"/>
            <p:nvPr/>
          </p:nvSpPr>
          <p:spPr>
            <a:xfrm>
              <a:off x="1104815" y="5801583"/>
              <a:ext cx="1022504" cy="246026"/>
            </a:xfrm>
            <a:prstGeom prst="rect">
              <a:avLst/>
            </a:prstGeom>
            <a:noFill/>
          </p:spPr>
          <p:txBody>
            <a:bodyPr wrap="none" lIns="0" tIns="0" rIns="0" bIns="0" rtlCol="0">
              <a:spAutoFit/>
            </a:bodyPr>
            <a:lstStyle/>
            <a:p>
              <a:r>
                <a:rPr lang="en-US" sz="1567" spc="-70" dirty="0" err="1">
                  <a:gradFill>
                    <a:gsLst>
                      <a:gs pos="2917">
                        <a:schemeClr val="tx1"/>
                      </a:gs>
                      <a:gs pos="30000">
                        <a:schemeClr val="tx1"/>
                      </a:gs>
                    </a:gsLst>
                    <a:lin ang="5400000" scaled="0"/>
                  </a:gradFill>
                  <a:latin typeface="+mj-lt"/>
                </a:rPr>
                <a:t>PartitionId</a:t>
              </a:r>
              <a:r>
                <a:rPr lang="en-US" sz="1567" spc="-70" dirty="0">
                  <a:gradFill>
                    <a:gsLst>
                      <a:gs pos="2917">
                        <a:schemeClr val="tx1"/>
                      </a:gs>
                      <a:gs pos="30000">
                        <a:schemeClr val="tx1"/>
                      </a:gs>
                    </a:gsLst>
                    <a:lin ang="5400000" scaled="0"/>
                  </a:gradFill>
                  <a:latin typeface="+mj-lt"/>
                </a:rPr>
                <a:t> = 2</a:t>
              </a:r>
            </a:p>
          </p:txBody>
        </p:sp>
      </p:grpSp>
      <p:sp>
        <p:nvSpPr>
          <p:cNvPr id="145" name="TextBox 144"/>
          <p:cNvSpPr txBox="1"/>
          <p:nvPr/>
        </p:nvSpPr>
        <p:spPr>
          <a:xfrm>
            <a:off x="3417049" y="3574950"/>
            <a:ext cx="1029769" cy="241156"/>
          </a:xfrm>
          <a:prstGeom prst="rect">
            <a:avLst/>
          </a:prstGeom>
          <a:noFill/>
        </p:spPr>
        <p:txBody>
          <a:bodyPr wrap="none" lIns="0" tIns="0" rIns="0" bIns="0" rtlCol="0">
            <a:spAutoFit/>
          </a:bodyPr>
          <a:lstStyle/>
          <a:p>
            <a:r>
              <a:rPr lang="en-US" sz="1567" spc="-70" dirty="0" err="1">
                <a:gradFill>
                  <a:gsLst>
                    <a:gs pos="2917">
                      <a:schemeClr val="tx1"/>
                    </a:gs>
                    <a:gs pos="30000">
                      <a:schemeClr val="tx1"/>
                    </a:gs>
                  </a:gsLst>
                  <a:lin ang="5400000" scaled="0"/>
                </a:gradFill>
                <a:latin typeface="Segoe UI Light" panose="020B0502040204020203" pitchFamily="34" charset="0"/>
              </a:rPr>
              <a:t>PartitionId</a:t>
            </a:r>
            <a:r>
              <a:rPr lang="en-US" sz="1567" spc="-70" dirty="0">
                <a:gradFill>
                  <a:gsLst>
                    <a:gs pos="2917">
                      <a:schemeClr val="tx1"/>
                    </a:gs>
                    <a:gs pos="30000">
                      <a:schemeClr val="tx1"/>
                    </a:gs>
                  </a:gsLst>
                  <a:lin ang="5400000" scaled="0"/>
                </a:gradFill>
                <a:latin typeface="Segoe UI Light" panose="020B0502040204020203" pitchFamily="34" charset="0"/>
              </a:rPr>
              <a:t> = 1</a:t>
            </a:r>
          </a:p>
        </p:txBody>
      </p:sp>
      <p:sp>
        <p:nvSpPr>
          <p:cNvPr id="146" name="TextBox 145"/>
          <p:cNvSpPr txBox="1"/>
          <p:nvPr/>
        </p:nvSpPr>
        <p:spPr>
          <a:xfrm>
            <a:off x="3417048" y="4023094"/>
            <a:ext cx="1061829" cy="241156"/>
          </a:xfrm>
          <a:prstGeom prst="rect">
            <a:avLst/>
          </a:prstGeom>
          <a:noFill/>
        </p:spPr>
        <p:txBody>
          <a:bodyPr wrap="none" lIns="0" tIns="0" rIns="0" bIns="0" rtlCol="0">
            <a:spAutoFit/>
          </a:bodyPr>
          <a:lstStyle/>
          <a:p>
            <a:r>
              <a:rPr lang="en-US" sz="1567" spc="-70" dirty="0" err="1">
                <a:gradFill>
                  <a:gsLst>
                    <a:gs pos="2917">
                      <a:schemeClr val="tx1"/>
                    </a:gs>
                    <a:gs pos="30000">
                      <a:schemeClr val="tx1"/>
                    </a:gs>
                  </a:gsLst>
                  <a:lin ang="5400000" scaled="0"/>
                </a:gradFill>
                <a:latin typeface="Segoe UI Light" panose="020B0502040204020203" pitchFamily="34" charset="0"/>
              </a:rPr>
              <a:t>PartitionId</a:t>
            </a:r>
            <a:r>
              <a:rPr lang="en-US" sz="1567" spc="-70" dirty="0">
                <a:gradFill>
                  <a:gsLst>
                    <a:gs pos="2917">
                      <a:schemeClr val="tx1"/>
                    </a:gs>
                    <a:gs pos="30000">
                      <a:schemeClr val="tx1"/>
                    </a:gs>
                  </a:gsLst>
                  <a:lin ang="5400000" scaled="0"/>
                </a:gradFill>
                <a:latin typeface="Segoe UI Light" panose="020B0502040204020203" pitchFamily="34" charset="0"/>
              </a:rPr>
              <a:t> = 2</a:t>
            </a:r>
          </a:p>
        </p:txBody>
      </p:sp>
      <p:sp>
        <p:nvSpPr>
          <p:cNvPr id="147" name="TextBox 146"/>
          <p:cNvSpPr txBox="1"/>
          <p:nvPr/>
        </p:nvSpPr>
        <p:spPr>
          <a:xfrm>
            <a:off x="3410603" y="4381609"/>
            <a:ext cx="1061829" cy="241156"/>
          </a:xfrm>
          <a:prstGeom prst="rect">
            <a:avLst/>
          </a:prstGeom>
          <a:noFill/>
        </p:spPr>
        <p:txBody>
          <a:bodyPr wrap="none" lIns="0" tIns="0" rIns="0" bIns="0" rtlCol="0">
            <a:spAutoFit/>
          </a:bodyPr>
          <a:lstStyle/>
          <a:p>
            <a:r>
              <a:rPr lang="en-US" sz="1567" spc="-70" dirty="0" err="1">
                <a:gradFill>
                  <a:gsLst>
                    <a:gs pos="2917">
                      <a:schemeClr val="tx1"/>
                    </a:gs>
                    <a:gs pos="30000">
                      <a:schemeClr val="tx1"/>
                    </a:gs>
                  </a:gsLst>
                  <a:lin ang="5400000" scaled="0"/>
                </a:gradFill>
                <a:latin typeface="Segoe UI Light" panose="020B0502040204020203" pitchFamily="34" charset="0"/>
              </a:rPr>
              <a:t>PartitionId</a:t>
            </a:r>
            <a:r>
              <a:rPr lang="en-US" sz="1567" spc="-70" dirty="0">
                <a:gradFill>
                  <a:gsLst>
                    <a:gs pos="2917">
                      <a:schemeClr val="tx1"/>
                    </a:gs>
                    <a:gs pos="30000">
                      <a:schemeClr val="tx1"/>
                    </a:gs>
                  </a:gsLst>
                  <a:lin ang="5400000" scaled="0"/>
                </a:gradFill>
                <a:latin typeface="Segoe UI Light" panose="020B0502040204020203" pitchFamily="34" charset="0"/>
              </a:rPr>
              <a:t> = 3</a:t>
            </a:r>
          </a:p>
        </p:txBody>
      </p:sp>
      <p:sp>
        <p:nvSpPr>
          <p:cNvPr id="69" name="Oval 68"/>
          <p:cNvSpPr/>
          <p:nvPr/>
        </p:nvSpPr>
        <p:spPr bwMode="auto">
          <a:xfrm>
            <a:off x="270128" y="2865955"/>
            <a:ext cx="2838022" cy="2770458"/>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14" rIns="0" bIns="0"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567" dirty="0">
              <a:gradFill>
                <a:gsLst>
                  <a:gs pos="0">
                    <a:srgbClr val="FFFFFF"/>
                  </a:gs>
                  <a:gs pos="100000">
                    <a:srgbClr val="FFFFFF"/>
                  </a:gs>
                </a:gsLst>
                <a:lin ang="5400000" scaled="1"/>
              </a:gradFill>
              <a:ea typeface="Segoe UI" pitchFamily="34" charset="0"/>
              <a:cs typeface="Segoe UI" pitchFamily="34" charset="0"/>
            </a:endParaRPr>
          </a:p>
          <a:p>
            <a:pPr algn="ctr" defTabSz="913927" fontAlgn="base">
              <a:lnSpc>
                <a:spcPct val="90000"/>
              </a:lnSpc>
              <a:spcBef>
                <a:spcPct val="0"/>
              </a:spcBef>
              <a:spcAft>
                <a:spcPct val="0"/>
              </a:spcAft>
            </a:pPr>
            <a:endParaRPr lang="en-US" sz="1567" dirty="0">
              <a:gradFill>
                <a:gsLst>
                  <a:gs pos="0">
                    <a:srgbClr val="FFFFFF"/>
                  </a:gs>
                  <a:gs pos="100000">
                    <a:srgbClr val="FFFFFF"/>
                  </a:gs>
                </a:gsLst>
                <a:lin ang="5400000" scaled="1"/>
              </a:gradFill>
              <a:ea typeface="Segoe UI" pitchFamily="34" charset="0"/>
              <a:cs typeface="Segoe UI" pitchFamily="34" charset="0"/>
            </a:endParaRPr>
          </a:p>
        </p:txBody>
      </p:sp>
      <p:sp>
        <p:nvSpPr>
          <p:cNvPr id="70" name="Freeform 5"/>
          <p:cNvSpPr>
            <a:spLocks noEditPoints="1"/>
          </p:cNvSpPr>
          <p:nvPr/>
        </p:nvSpPr>
        <p:spPr bwMode="auto">
          <a:xfrm>
            <a:off x="1385707" y="3895622"/>
            <a:ext cx="606868" cy="711124"/>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endParaRPr lang="en-US" sz="1765"/>
          </a:p>
        </p:txBody>
      </p:sp>
      <p:grpSp>
        <p:nvGrpSpPr>
          <p:cNvPr id="4" name="Group 3"/>
          <p:cNvGrpSpPr/>
          <p:nvPr/>
        </p:nvGrpSpPr>
        <p:grpSpPr>
          <a:xfrm>
            <a:off x="1076674" y="3485321"/>
            <a:ext cx="1224931" cy="163424"/>
            <a:chOff x="945251" y="4062050"/>
            <a:chExt cx="1249670" cy="166724"/>
          </a:xfrm>
        </p:grpSpPr>
        <p:sp>
          <p:nvSpPr>
            <p:cNvPr id="82" name="Rectangle 81"/>
            <p:cNvSpPr/>
            <p:nvPr/>
          </p:nvSpPr>
          <p:spPr bwMode="auto">
            <a:xfrm>
              <a:off x="945251" y="4062050"/>
              <a:ext cx="166080" cy="16672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endParaRPr lang="en-US" sz="2000" dirty="0">
                <a:gradFill>
                  <a:gsLst>
                    <a:gs pos="0">
                      <a:srgbClr val="FFFFFF"/>
                    </a:gs>
                    <a:gs pos="100000">
                      <a:srgbClr val="FFFFFF"/>
                    </a:gs>
                  </a:gsLst>
                  <a:lin ang="5400000" scaled="0"/>
                </a:gradFill>
              </a:endParaRPr>
            </a:p>
          </p:txBody>
        </p:sp>
        <p:sp>
          <p:nvSpPr>
            <p:cNvPr id="87" name="Rectangle 86"/>
            <p:cNvSpPr/>
            <p:nvPr/>
          </p:nvSpPr>
          <p:spPr bwMode="auto">
            <a:xfrm>
              <a:off x="1312554" y="4062050"/>
              <a:ext cx="166080" cy="16672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endParaRPr lang="en-US" sz="2000" dirty="0">
                <a:gradFill>
                  <a:gsLst>
                    <a:gs pos="0">
                      <a:srgbClr val="FFFFFF"/>
                    </a:gs>
                    <a:gs pos="100000">
                      <a:srgbClr val="FFFFFF"/>
                    </a:gs>
                  </a:gsLst>
                  <a:lin ang="5400000" scaled="0"/>
                </a:gradFill>
              </a:endParaRPr>
            </a:p>
          </p:txBody>
        </p:sp>
        <p:sp>
          <p:nvSpPr>
            <p:cNvPr id="88" name="Rectangle 87"/>
            <p:cNvSpPr/>
            <p:nvPr/>
          </p:nvSpPr>
          <p:spPr bwMode="auto">
            <a:xfrm>
              <a:off x="2028841" y="4062050"/>
              <a:ext cx="166080" cy="16672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endParaRPr lang="en-US" sz="2000" dirty="0">
                <a:gradFill>
                  <a:gsLst>
                    <a:gs pos="0">
                      <a:srgbClr val="FFFFFF"/>
                    </a:gs>
                    <a:gs pos="100000">
                      <a:srgbClr val="FFFFFF"/>
                    </a:gs>
                  </a:gsLst>
                  <a:lin ang="5400000" scaled="0"/>
                </a:gradFill>
              </a:endParaRPr>
            </a:p>
          </p:txBody>
        </p:sp>
        <p:sp>
          <p:nvSpPr>
            <p:cNvPr id="92" name="Rectangle 91"/>
            <p:cNvSpPr/>
            <p:nvPr/>
          </p:nvSpPr>
          <p:spPr bwMode="auto">
            <a:xfrm>
              <a:off x="1700345" y="4062050"/>
              <a:ext cx="166080" cy="166724"/>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endParaRPr lang="en-US" sz="2000" dirty="0">
                <a:gradFill>
                  <a:gsLst>
                    <a:gs pos="0">
                      <a:srgbClr val="FFFFFF"/>
                    </a:gs>
                    <a:gs pos="100000">
                      <a:srgbClr val="FFFFFF"/>
                    </a:gs>
                  </a:gsLst>
                  <a:lin ang="5400000" scaled="0"/>
                </a:gradFill>
              </a:endParaRPr>
            </a:p>
          </p:txBody>
        </p:sp>
      </p:grpSp>
      <p:grpSp>
        <p:nvGrpSpPr>
          <p:cNvPr id="7" name="Group 6"/>
          <p:cNvGrpSpPr/>
          <p:nvPr/>
        </p:nvGrpSpPr>
        <p:grpSpPr>
          <a:xfrm>
            <a:off x="1092336" y="4935217"/>
            <a:ext cx="1193607" cy="163424"/>
            <a:chOff x="871339" y="5182262"/>
            <a:chExt cx="1217714" cy="166724"/>
          </a:xfrm>
        </p:grpSpPr>
        <p:sp>
          <p:nvSpPr>
            <p:cNvPr id="84" name="Rectangle 83"/>
            <p:cNvSpPr/>
            <p:nvPr/>
          </p:nvSpPr>
          <p:spPr bwMode="auto">
            <a:xfrm>
              <a:off x="1236854" y="5182262"/>
              <a:ext cx="166080" cy="16672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endParaRPr lang="en-US" sz="2000" dirty="0">
                <a:gradFill>
                  <a:gsLst>
                    <a:gs pos="0">
                      <a:srgbClr val="FFFFFF"/>
                    </a:gs>
                    <a:gs pos="100000">
                      <a:srgbClr val="FFFFFF"/>
                    </a:gs>
                  </a:gsLst>
                  <a:lin ang="5400000" scaled="0"/>
                </a:gradFill>
              </a:endParaRPr>
            </a:p>
          </p:txBody>
        </p:sp>
        <p:sp>
          <p:nvSpPr>
            <p:cNvPr id="85" name="Rectangle 84"/>
            <p:cNvSpPr/>
            <p:nvPr/>
          </p:nvSpPr>
          <p:spPr bwMode="auto">
            <a:xfrm>
              <a:off x="1922973" y="5182262"/>
              <a:ext cx="166080" cy="16672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endParaRPr lang="en-US" sz="2000" dirty="0">
                <a:gradFill>
                  <a:gsLst>
                    <a:gs pos="0">
                      <a:srgbClr val="FFFFFF"/>
                    </a:gs>
                    <a:gs pos="100000">
                      <a:srgbClr val="FFFFFF"/>
                    </a:gs>
                  </a:gsLst>
                  <a:lin ang="5400000" scaled="0"/>
                </a:gradFill>
              </a:endParaRPr>
            </a:p>
          </p:txBody>
        </p:sp>
        <p:sp>
          <p:nvSpPr>
            <p:cNvPr id="91" name="Rectangle 90"/>
            <p:cNvSpPr/>
            <p:nvPr/>
          </p:nvSpPr>
          <p:spPr bwMode="auto">
            <a:xfrm>
              <a:off x="1547788" y="5182262"/>
              <a:ext cx="166080" cy="166724"/>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endParaRPr lang="en-US" sz="2000" dirty="0">
                <a:gradFill>
                  <a:gsLst>
                    <a:gs pos="0">
                      <a:srgbClr val="FFFFFF"/>
                    </a:gs>
                    <a:gs pos="100000">
                      <a:srgbClr val="FFFFFF"/>
                    </a:gs>
                  </a:gsLst>
                  <a:lin ang="5400000" scaled="0"/>
                </a:gradFill>
              </a:endParaRPr>
            </a:p>
          </p:txBody>
        </p:sp>
        <p:sp>
          <p:nvSpPr>
            <p:cNvPr id="93" name="Rectangle 92"/>
            <p:cNvSpPr/>
            <p:nvPr/>
          </p:nvSpPr>
          <p:spPr bwMode="auto">
            <a:xfrm>
              <a:off x="871339" y="5182262"/>
              <a:ext cx="166080" cy="166724"/>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endParaRPr lang="en-US" sz="2000" dirty="0">
                <a:gradFill>
                  <a:gsLst>
                    <a:gs pos="0">
                      <a:srgbClr val="FFFFFF"/>
                    </a:gs>
                    <a:gs pos="100000">
                      <a:srgbClr val="FFFFFF"/>
                    </a:gs>
                  </a:gsLst>
                  <a:lin ang="5400000" scaled="0"/>
                </a:gradFill>
              </a:endParaRPr>
            </a:p>
          </p:txBody>
        </p:sp>
      </p:grpSp>
      <p:grpSp>
        <p:nvGrpSpPr>
          <p:cNvPr id="13" name="Group 12"/>
          <p:cNvGrpSpPr/>
          <p:nvPr/>
        </p:nvGrpSpPr>
        <p:grpSpPr>
          <a:xfrm>
            <a:off x="2372944" y="4169472"/>
            <a:ext cx="496421" cy="163424"/>
            <a:chOff x="2072794" y="4398616"/>
            <a:chExt cx="506447" cy="166724"/>
          </a:xfrm>
        </p:grpSpPr>
        <p:sp>
          <p:nvSpPr>
            <p:cNvPr id="86" name="Rectangle 85"/>
            <p:cNvSpPr/>
            <p:nvPr/>
          </p:nvSpPr>
          <p:spPr bwMode="auto">
            <a:xfrm>
              <a:off x="2413161" y="4398616"/>
              <a:ext cx="166080" cy="16672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endParaRPr lang="en-US" sz="2000" dirty="0">
                <a:gradFill>
                  <a:gsLst>
                    <a:gs pos="0">
                      <a:srgbClr val="FFFFFF"/>
                    </a:gs>
                    <a:gs pos="100000">
                      <a:srgbClr val="FFFFFF"/>
                    </a:gs>
                  </a:gsLst>
                  <a:lin ang="5400000" scaled="0"/>
                </a:gradFill>
              </a:endParaRPr>
            </a:p>
          </p:txBody>
        </p:sp>
        <p:sp>
          <p:nvSpPr>
            <p:cNvPr id="90" name="Rectangle 89"/>
            <p:cNvSpPr/>
            <p:nvPr/>
          </p:nvSpPr>
          <p:spPr bwMode="auto">
            <a:xfrm>
              <a:off x="2072794" y="4398616"/>
              <a:ext cx="166080" cy="166724"/>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endParaRPr lang="en-US" sz="2000" dirty="0">
                <a:gradFill>
                  <a:gsLst>
                    <a:gs pos="0">
                      <a:srgbClr val="FFFFFF"/>
                    </a:gs>
                    <a:gs pos="100000">
                      <a:srgbClr val="FFFFFF"/>
                    </a:gs>
                  </a:gsLst>
                  <a:lin ang="5400000" scaled="0"/>
                </a:gradFill>
              </a:endParaRPr>
            </a:p>
          </p:txBody>
        </p:sp>
      </p:grpSp>
      <p:grpSp>
        <p:nvGrpSpPr>
          <p:cNvPr id="16" name="Group 15"/>
          <p:cNvGrpSpPr/>
          <p:nvPr/>
        </p:nvGrpSpPr>
        <p:grpSpPr>
          <a:xfrm>
            <a:off x="449387" y="4169472"/>
            <a:ext cx="540357" cy="163424"/>
            <a:chOff x="527448" y="4398811"/>
            <a:chExt cx="551270" cy="166724"/>
          </a:xfrm>
        </p:grpSpPr>
        <p:sp>
          <p:nvSpPr>
            <p:cNvPr id="83" name="Rectangle 82"/>
            <p:cNvSpPr/>
            <p:nvPr/>
          </p:nvSpPr>
          <p:spPr bwMode="auto">
            <a:xfrm>
              <a:off x="912638" y="4398811"/>
              <a:ext cx="166080" cy="16672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endParaRPr lang="en-US" sz="2000" dirty="0">
                <a:gradFill>
                  <a:gsLst>
                    <a:gs pos="0">
                      <a:srgbClr val="FFFFFF"/>
                    </a:gs>
                    <a:gs pos="100000">
                      <a:srgbClr val="FFFFFF"/>
                    </a:gs>
                  </a:gsLst>
                  <a:lin ang="5400000" scaled="0"/>
                </a:gradFill>
              </a:endParaRPr>
            </a:p>
          </p:txBody>
        </p:sp>
        <p:sp>
          <p:nvSpPr>
            <p:cNvPr id="89" name="Rectangle 88"/>
            <p:cNvSpPr/>
            <p:nvPr/>
          </p:nvSpPr>
          <p:spPr bwMode="auto">
            <a:xfrm>
              <a:off x="527448" y="4398811"/>
              <a:ext cx="166080" cy="16672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endParaRPr lang="en-US" sz="2000" dirty="0">
                <a:gradFill>
                  <a:gsLst>
                    <a:gs pos="0">
                      <a:srgbClr val="FFFFFF"/>
                    </a:gs>
                    <a:gs pos="100000">
                      <a:srgbClr val="FFFFFF"/>
                    </a:gs>
                  </a:gsLst>
                  <a:lin ang="5400000" scaled="0"/>
                </a:gradFill>
              </a:endParaRPr>
            </a:p>
          </p:txBody>
        </p:sp>
      </p:grpSp>
      <p:sp>
        <p:nvSpPr>
          <p:cNvPr id="17" name="TextBox 16"/>
          <p:cNvSpPr txBox="1"/>
          <p:nvPr/>
        </p:nvSpPr>
        <p:spPr>
          <a:xfrm>
            <a:off x="1052274" y="2972980"/>
            <a:ext cx="1196671" cy="506662"/>
          </a:xfrm>
          <a:prstGeom prst="rect">
            <a:avLst/>
          </a:prstGeom>
          <a:noFill/>
        </p:spPr>
        <p:txBody>
          <a:bodyPr wrap="none" lIns="179259" tIns="143407" rIns="179259" bIns="143407" rtlCol="0">
            <a:spAutoFit/>
          </a:bodyPr>
          <a:lstStyle/>
          <a:p>
            <a:pPr>
              <a:lnSpc>
                <a:spcPct val="90000"/>
              </a:lnSpc>
              <a:spcAft>
                <a:spcPts val="588"/>
              </a:spcAft>
            </a:pPr>
            <a:r>
              <a:rPr lang="en-US" sz="1567" dirty="0">
                <a:solidFill>
                  <a:schemeClr val="bg1"/>
                </a:solidFill>
              </a:rPr>
              <a:t>Event Hub</a:t>
            </a:r>
          </a:p>
        </p:txBody>
      </p:sp>
      <p:sp>
        <p:nvSpPr>
          <p:cNvPr id="77" name="Oval 76"/>
          <p:cNvSpPr/>
          <p:nvPr/>
        </p:nvSpPr>
        <p:spPr bwMode="auto">
          <a:xfrm>
            <a:off x="5572012" y="2429734"/>
            <a:ext cx="1226186" cy="1145216"/>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14" rIns="0" bIns="0"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1"/>
                </a:gradFill>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5958925" y="3081681"/>
            <a:ext cx="452360" cy="403641"/>
          </a:xfrm>
          <a:prstGeom prst="rect">
            <a:avLst/>
          </a:prstGeom>
          <a:solidFill>
            <a:srgbClr val="FF0000"/>
          </a:solidFill>
        </p:spPr>
      </p:pic>
      <p:sp>
        <p:nvSpPr>
          <p:cNvPr id="94" name="Rectangle 93"/>
          <p:cNvSpPr/>
          <p:nvPr/>
        </p:nvSpPr>
        <p:spPr bwMode="auto">
          <a:xfrm>
            <a:off x="1016980" y="6154833"/>
            <a:ext cx="162792" cy="16342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endParaRPr lang="en-US" sz="2000" dirty="0">
              <a:gradFill>
                <a:gsLst>
                  <a:gs pos="0">
                    <a:srgbClr val="FFFFFF"/>
                  </a:gs>
                  <a:gs pos="100000">
                    <a:srgbClr val="FFFFFF"/>
                  </a:gs>
                </a:gsLst>
                <a:lin ang="5400000" scaled="0"/>
              </a:gradFill>
            </a:endParaRPr>
          </a:p>
        </p:txBody>
      </p:sp>
      <p:sp>
        <p:nvSpPr>
          <p:cNvPr id="95" name="Rectangle 94"/>
          <p:cNvSpPr/>
          <p:nvPr/>
        </p:nvSpPr>
        <p:spPr bwMode="auto">
          <a:xfrm>
            <a:off x="1016980" y="5930760"/>
            <a:ext cx="162792" cy="1634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endParaRPr lang="en-US" sz="1175" dirty="0">
              <a:solidFill>
                <a:schemeClr val="bg1">
                  <a:lumMod val="95000"/>
                </a:schemeClr>
              </a:solidFill>
            </a:endParaRPr>
          </a:p>
        </p:txBody>
      </p:sp>
    </p:spTree>
    <p:extLst>
      <p:ext uri="{BB962C8B-B14F-4D97-AF65-F5344CB8AC3E}">
        <p14:creationId xmlns:p14="http://schemas.microsoft.com/office/powerpoint/2010/main" val="301986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2809413"/>
            <a:ext cx="9860673" cy="1484494"/>
          </a:xfrm>
        </p:spPr>
        <p:txBody>
          <a:bodyPr/>
          <a:lstStyle/>
          <a:p>
            <a:r>
              <a:rPr lang="en-US" sz="9411" dirty="0"/>
              <a:t>Demo</a:t>
            </a:r>
          </a:p>
        </p:txBody>
      </p:sp>
      <p:sp>
        <p:nvSpPr>
          <p:cNvPr id="4" name="Text Placeholder 2"/>
          <p:cNvSpPr txBox="1">
            <a:spLocks/>
          </p:cNvSpPr>
          <p:nvPr/>
        </p:nvSpPr>
        <p:spPr>
          <a:xfrm>
            <a:off x="372632" y="5374692"/>
            <a:ext cx="11265072" cy="1390081"/>
          </a:xfrm>
          <a:prstGeom prst="rect">
            <a:avLst/>
          </a:prstGeom>
        </p:spPr>
        <p:txBody>
          <a:bodyPr/>
          <a:lstStyle>
            <a:lvl1pPr marL="0" indent="0" algn="l" defTabSz="914400" rtl="0" eaLnBrk="1" latinLnBrk="0" hangingPunct="1">
              <a:spcBef>
                <a:spcPct val="20000"/>
              </a:spcBef>
              <a:buFont typeface="Arial" pitchFamily="34" charset="0"/>
              <a:buNone/>
              <a:defRPr sz="16600" kern="1200">
                <a:gradFill>
                  <a:gsLst>
                    <a:gs pos="2917">
                      <a:schemeClr val="bg1"/>
                    </a:gs>
                    <a:gs pos="100000">
                      <a:schemeClr val="bg1"/>
                    </a:gs>
                  </a:gsLst>
                  <a:lin ang="5400000" scaled="0"/>
                </a:gradFill>
                <a:latin typeface="+mj-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5294" dirty="0"/>
              <a:t>Predictive Maintenance</a:t>
            </a:r>
            <a:endParaRPr lang="en-US" sz="3921" dirty="0"/>
          </a:p>
        </p:txBody>
      </p:sp>
    </p:spTree>
    <p:extLst>
      <p:ext uri="{BB962C8B-B14F-4D97-AF65-F5344CB8AC3E}">
        <p14:creationId xmlns:p14="http://schemas.microsoft.com/office/powerpoint/2010/main" val="251563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4320" y="292082"/>
            <a:ext cx="11887200" cy="946413"/>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Azure Stream Analytics</a:t>
            </a:r>
            <a:br>
              <a:rPr lang="en-US" dirty="0"/>
            </a:br>
            <a:r>
              <a:rPr lang="en-US" sz="3600" dirty="0"/>
              <a:t>New Capability – Integration with Azure ML</a:t>
            </a:r>
            <a:endParaRPr lang="en-US" sz="2000" dirty="0"/>
          </a:p>
        </p:txBody>
      </p:sp>
      <p:sp>
        <p:nvSpPr>
          <p:cNvPr id="15" name="Rectangle 14"/>
          <p:cNvSpPr/>
          <p:nvPr/>
        </p:nvSpPr>
        <p:spPr>
          <a:xfrm>
            <a:off x="274320" y="6446372"/>
            <a:ext cx="11673840" cy="369332"/>
          </a:xfrm>
          <a:prstGeom prst="rect">
            <a:avLst/>
          </a:prstGeom>
        </p:spPr>
        <p:txBody>
          <a:bodyPr wrap="square">
            <a:spAutoFit/>
          </a:bodyPr>
          <a:lstStyle/>
          <a:p>
            <a:r>
              <a:rPr lang="en-US" dirty="0"/>
              <a:t>https://azure.microsoft.com/en-us/documentation/articles/stream-analytics-machine-learning-integration-tutorial/</a:t>
            </a:r>
          </a:p>
        </p:txBody>
      </p:sp>
      <p:pic>
        <p:nvPicPr>
          <p:cNvPr id="4" name="Picture 3"/>
          <p:cNvPicPr>
            <a:picLocks noChangeAspect="1"/>
          </p:cNvPicPr>
          <p:nvPr/>
        </p:nvPicPr>
        <p:blipFill>
          <a:blip r:embed="rId3"/>
          <a:stretch>
            <a:fillRect/>
          </a:stretch>
        </p:blipFill>
        <p:spPr>
          <a:xfrm>
            <a:off x="274320" y="1341726"/>
            <a:ext cx="7211395" cy="4578783"/>
          </a:xfrm>
          <a:prstGeom prst="rect">
            <a:avLst/>
          </a:prstGeom>
        </p:spPr>
      </p:pic>
      <p:pic>
        <p:nvPicPr>
          <p:cNvPr id="5" name="Picture 4"/>
          <p:cNvPicPr>
            <a:picLocks noChangeAspect="1"/>
          </p:cNvPicPr>
          <p:nvPr/>
        </p:nvPicPr>
        <p:blipFill>
          <a:blip r:embed="rId4"/>
          <a:stretch>
            <a:fillRect/>
          </a:stretch>
        </p:blipFill>
        <p:spPr>
          <a:xfrm>
            <a:off x="3794615" y="4476739"/>
            <a:ext cx="8153545" cy="1443770"/>
          </a:xfrm>
          <a:prstGeom prst="rect">
            <a:avLst/>
          </a:prstGeom>
        </p:spPr>
      </p:pic>
    </p:spTree>
    <p:extLst>
      <p:ext uri="{BB962C8B-B14F-4D97-AF65-F5344CB8AC3E}">
        <p14:creationId xmlns:p14="http://schemas.microsoft.com/office/powerpoint/2010/main" val="22469016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2809413"/>
            <a:ext cx="9860673" cy="1484494"/>
          </a:xfrm>
        </p:spPr>
        <p:txBody>
          <a:bodyPr/>
          <a:lstStyle/>
          <a:p>
            <a:r>
              <a:rPr lang="en-US" sz="9411" dirty="0"/>
              <a:t>Demo</a:t>
            </a:r>
          </a:p>
        </p:txBody>
      </p:sp>
      <p:sp>
        <p:nvSpPr>
          <p:cNvPr id="4" name="Text Placeholder 2"/>
          <p:cNvSpPr txBox="1">
            <a:spLocks/>
          </p:cNvSpPr>
          <p:nvPr/>
        </p:nvSpPr>
        <p:spPr>
          <a:xfrm>
            <a:off x="372632" y="5374692"/>
            <a:ext cx="11265072" cy="1390081"/>
          </a:xfrm>
          <a:prstGeom prst="rect">
            <a:avLst/>
          </a:prstGeom>
        </p:spPr>
        <p:txBody>
          <a:bodyPr/>
          <a:lstStyle>
            <a:lvl1pPr marL="0" indent="0" algn="l" defTabSz="914400" rtl="0" eaLnBrk="1" latinLnBrk="0" hangingPunct="1">
              <a:spcBef>
                <a:spcPct val="20000"/>
              </a:spcBef>
              <a:buFont typeface="Arial" pitchFamily="34" charset="0"/>
              <a:buNone/>
              <a:defRPr sz="16600" kern="1200">
                <a:gradFill>
                  <a:gsLst>
                    <a:gs pos="2917">
                      <a:schemeClr val="bg1"/>
                    </a:gs>
                    <a:gs pos="100000">
                      <a:schemeClr val="bg1"/>
                    </a:gs>
                  </a:gsLst>
                  <a:lin ang="5400000" scaled="0"/>
                </a:gradFill>
                <a:latin typeface="+mj-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5294" dirty="0"/>
              <a:t>Azure </a:t>
            </a:r>
            <a:r>
              <a:rPr lang="en-US" sz="5294"/>
              <a:t>Stream Analytics</a:t>
            </a:r>
            <a:endParaRPr lang="en-US" sz="5294" dirty="0"/>
          </a:p>
          <a:p>
            <a:pPr>
              <a:spcBef>
                <a:spcPts val="0"/>
              </a:spcBef>
            </a:pPr>
            <a:endParaRPr lang="en-US" sz="3921" dirty="0"/>
          </a:p>
        </p:txBody>
      </p:sp>
    </p:spTree>
    <p:extLst>
      <p:ext uri="{BB962C8B-B14F-4D97-AF65-F5344CB8AC3E}">
        <p14:creationId xmlns:p14="http://schemas.microsoft.com/office/powerpoint/2010/main" val="2732368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4320" y="292082"/>
            <a:ext cx="11887200" cy="946413"/>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Storing Data in Azure</a:t>
            </a:r>
            <a:br>
              <a:rPr lang="en-US" dirty="0"/>
            </a:br>
            <a:r>
              <a:rPr lang="en-US" sz="3600" dirty="0"/>
              <a:t>Understanding the Options</a:t>
            </a:r>
            <a:endParaRPr lang="en-US" sz="2000" dirty="0"/>
          </a:p>
        </p:txBody>
      </p:sp>
      <p:sp>
        <p:nvSpPr>
          <p:cNvPr id="146" name="Rectangle 145"/>
          <p:cNvSpPr/>
          <p:nvPr/>
        </p:nvSpPr>
        <p:spPr>
          <a:xfrm>
            <a:off x="274320" y="1403788"/>
            <a:ext cx="6781158" cy="4247317"/>
          </a:xfrm>
          <a:prstGeom prst="rect">
            <a:avLst/>
          </a:prstGeom>
        </p:spPr>
        <p:txBody>
          <a:bodyPr wrap="square">
            <a:spAutoFit/>
          </a:bodyPr>
          <a:lstStyle/>
          <a:p>
            <a:r>
              <a:rPr lang="en-US" b="1" dirty="0"/>
              <a:t>Azure Big Data Stores….</a:t>
            </a:r>
          </a:p>
          <a:p>
            <a:pPr marL="285750" indent="-285750">
              <a:buFont typeface="Arial" panose="020B0604020202020204" pitchFamily="34" charset="0"/>
              <a:buChar char="•"/>
            </a:pPr>
            <a:r>
              <a:rPr lang="en-US" dirty="0"/>
              <a:t>Azure Data Lake Store – a hyper-scale repository for big data analytics workloads </a:t>
            </a:r>
          </a:p>
          <a:p>
            <a:pPr marL="285750" indent="-285750">
              <a:buFont typeface="Arial" panose="020B0604020202020204" pitchFamily="34" charset="0"/>
              <a:buChar char="•"/>
            </a:pPr>
            <a:r>
              <a:rPr lang="en-US" dirty="0"/>
              <a:t>Azure </a:t>
            </a:r>
            <a:r>
              <a:rPr lang="en-US" strike="sngStrike" dirty="0"/>
              <a:t>SQL Data Warehouse </a:t>
            </a:r>
            <a:r>
              <a:rPr lang="en-US" dirty="0"/>
              <a:t>Synapse Analytics - an elastic data warehouse/Spark Cluster as a service with enterprise-class features</a:t>
            </a:r>
          </a:p>
          <a:p>
            <a:pPr marL="285750" indent="-285750">
              <a:buFont typeface="Arial" panose="020B0604020202020204" pitchFamily="34" charset="0"/>
              <a:buChar char="•"/>
            </a:pPr>
            <a:r>
              <a:rPr lang="en-US" dirty="0"/>
              <a:t>Databricks &amp; HDInsight - managed Apache Hadoop &amp; Spark, HBase, and Storm made easy</a:t>
            </a:r>
          </a:p>
          <a:p>
            <a:endParaRPr lang="en-US" dirty="0"/>
          </a:p>
          <a:p>
            <a:r>
              <a:rPr lang="en-US" b="1" dirty="0"/>
              <a:t>What Else?</a:t>
            </a:r>
          </a:p>
          <a:p>
            <a:pPr marL="285750" indent="-285750">
              <a:buFont typeface="Arial" panose="020B0604020202020204" pitchFamily="34" charset="0"/>
              <a:buChar char="•"/>
            </a:pPr>
            <a:r>
              <a:rPr lang="en-US" dirty="0"/>
              <a:t>Azure Storage - Highly durable and scalable blob storage</a:t>
            </a:r>
          </a:p>
          <a:p>
            <a:pPr marL="285750" indent="-285750">
              <a:buFont typeface="Arial" panose="020B0604020202020204" pitchFamily="34" charset="0"/>
              <a:buChar char="•"/>
            </a:pPr>
            <a:r>
              <a:rPr lang="en-US" dirty="0" err="1"/>
              <a:t>Hbase</a:t>
            </a:r>
            <a:r>
              <a:rPr lang="en-US" dirty="0"/>
              <a:t> - columnar NoSQL transactional database </a:t>
            </a:r>
          </a:p>
          <a:p>
            <a:pPr marL="285750" indent="-285750">
              <a:buFont typeface="Arial" panose="020B0604020202020204" pitchFamily="34" charset="0"/>
              <a:buChar char="•"/>
            </a:pPr>
            <a:r>
              <a:rPr lang="en-US" dirty="0"/>
              <a:t>Azure </a:t>
            </a:r>
            <a:r>
              <a:rPr lang="en-US" dirty="0" err="1"/>
              <a:t>CosmosDB</a:t>
            </a:r>
            <a:r>
              <a:rPr lang="en-US" dirty="0"/>
              <a:t> – a NoSQL document database-as-a-service, fully managed by Microsoft Azure</a:t>
            </a:r>
          </a:p>
          <a:p>
            <a:pPr marL="285750" indent="-285750">
              <a:buFont typeface="Arial" panose="020B0604020202020204" pitchFamily="34" charset="0"/>
              <a:buChar char="•"/>
            </a:pPr>
            <a:r>
              <a:rPr lang="en-US" dirty="0"/>
              <a:t>Azure Data Explorer</a:t>
            </a:r>
          </a:p>
          <a:p>
            <a:pPr marL="285750" indent="-285750">
              <a:buFont typeface="Arial" panose="020B0604020202020204" pitchFamily="34" charset="0"/>
              <a:buChar char="•"/>
            </a:pPr>
            <a:r>
              <a:rPr lang="en-US" dirty="0"/>
              <a:t>And more!!!</a:t>
            </a:r>
          </a:p>
        </p:txBody>
      </p:sp>
      <p:sp>
        <p:nvSpPr>
          <p:cNvPr id="3" name="Rectangle 2"/>
          <p:cNvSpPr/>
          <p:nvPr/>
        </p:nvSpPr>
        <p:spPr>
          <a:xfrm>
            <a:off x="274320" y="5891282"/>
            <a:ext cx="6298263" cy="1200329"/>
          </a:xfrm>
          <a:prstGeom prst="rect">
            <a:avLst/>
          </a:prstGeom>
        </p:spPr>
        <p:txBody>
          <a:bodyPr wrap="none">
            <a:spAutoFit/>
          </a:bodyPr>
          <a:lstStyle/>
          <a:p>
            <a:r>
              <a:rPr lang="en-US" dirty="0">
                <a:hlinkClick r:id="rId3"/>
              </a:rPr>
              <a:t>https://azure.microsoft.com/en-us/services/data-lake-store/</a:t>
            </a:r>
            <a:endParaRPr lang="en-US" dirty="0"/>
          </a:p>
          <a:p>
            <a:r>
              <a:rPr lang="en-US" dirty="0">
                <a:hlinkClick r:id="rId4"/>
              </a:rPr>
              <a:t>https://azure.microsoft.com/en-us/services/sql-data-warehouse/</a:t>
            </a:r>
            <a:endParaRPr lang="en-US" dirty="0"/>
          </a:p>
          <a:p>
            <a:r>
              <a:rPr lang="en-US" dirty="0">
                <a:hlinkClick r:id="rId5"/>
              </a:rPr>
              <a:t>https://azure.microsoft.com/en-us/services/hdinsight/</a:t>
            </a:r>
            <a:r>
              <a:rPr lang="en-US" dirty="0"/>
              <a:t> </a:t>
            </a:r>
          </a:p>
          <a:p>
            <a:r>
              <a:rPr lang="en-US" dirty="0"/>
              <a:t> </a:t>
            </a:r>
          </a:p>
        </p:txBody>
      </p:sp>
      <p:grpSp>
        <p:nvGrpSpPr>
          <p:cNvPr id="49" name="Group 48"/>
          <p:cNvGrpSpPr/>
          <p:nvPr/>
        </p:nvGrpSpPr>
        <p:grpSpPr>
          <a:xfrm>
            <a:off x="9646758" y="1571183"/>
            <a:ext cx="2370146" cy="4320099"/>
            <a:chOff x="6277916" y="1790395"/>
            <a:chExt cx="2370146" cy="4320099"/>
          </a:xfrm>
        </p:grpSpPr>
        <p:sp>
          <p:nvSpPr>
            <p:cNvPr id="50" name="Rectangle 49"/>
            <p:cNvSpPr/>
            <p:nvPr/>
          </p:nvSpPr>
          <p:spPr bwMode="auto">
            <a:xfrm>
              <a:off x="6277916" y="1790395"/>
              <a:ext cx="2079506" cy="4320099"/>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a:spcBef>
                  <a:spcPct val="0"/>
                </a:spcBef>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 </a:t>
              </a:r>
              <a:b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Analytics</a:t>
              </a:r>
            </a:p>
          </p:txBody>
        </p:sp>
        <p:pic>
          <p:nvPicPr>
            <p:cNvPr id="51" name="Picture 5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98398" y="2896065"/>
              <a:ext cx="353933" cy="375063"/>
            </a:xfrm>
            <a:prstGeom prst="rect">
              <a:avLst/>
            </a:prstGeom>
          </p:spPr>
        </p:pic>
        <p:pic>
          <p:nvPicPr>
            <p:cNvPr id="52" name="Picture 5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80490" y="4268824"/>
              <a:ext cx="428269" cy="310126"/>
            </a:xfrm>
            <a:prstGeom prst="rect">
              <a:avLst/>
            </a:prstGeom>
          </p:spPr>
        </p:pic>
        <p:pic>
          <p:nvPicPr>
            <p:cNvPr id="53" name="Picture 5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51467" y="4994031"/>
              <a:ext cx="474530" cy="367761"/>
            </a:xfrm>
            <a:prstGeom prst="rect">
              <a:avLst/>
            </a:prstGeom>
          </p:spPr>
        </p:pic>
        <p:sp>
          <p:nvSpPr>
            <p:cNvPr id="54" name="Rectangle 53"/>
            <p:cNvSpPr/>
            <p:nvPr/>
          </p:nvSpPr>
          <p:spPr>
            <a:xfrm>
              <a:off x="6767968" y="2860458"/>
              <a:ext cx="1297791" cy="461665"/>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a:t>
              </a:r>
            </a:p>
          </p:txBody>
        </p:sp>
        <p:sp>
          <p:nvSpPr>
            <p:cNvPr id="55" name="Rectangle 54"/>
            <p:cNvSpPr/>
            <p:nvPr/>
          </p:nvSpPr>
          <p:spPr>
            <a:xfrm>
              <a:off x="6808759" y="4177400"/>
              <a:ext cx="1302793" cy="461665"/>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Databricks, </a:t>
              </a: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HDInsight</a:t>
              </a:r>
            </a:p>
          </p:txBody>
        </p:sp>
        <p:sp>
          <p:nvSpPr>
            <p:cNvPr id="56" name="Rectangle 55"/>
            <p:cNvSpPr/>
            <p:nvPr/>
          </p:nvSpPr>
          <p:spPr>
            <a:xfrm>
              <a:off x="6808759" y="4922306"/>
              <a:ext cx="1205010" cy="461665"/>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Stream Analytics</a:t>
              </a:r>
            </a:p>
          </p:txBody>
        </p:sp>
        <p:grpSp>
          <p:nvGrpSpPr>
            <p:cNvPr id="57" name="Group 56"/>
            <p:cNvGrpSpPr/>
            <p:nvPr/>
          </p:nvGrpSpPr>
          <p:grpSpPr>
            <a:xfrm>
              <a:off x="8352819" y="2143445"/>
              <a:ext cx="295243" cy="1834529"/>
              <a:chOff x="3832324" y="5254390"/>
              <a:chExt cx="295243" cy="1834529"/>
            </a:xfrm>
          </p:grpSpPr>
          <p:sp>
            <p:nvSpPr>
              <p:cNvPr id="84" name="Isosceles Triangle 83"/>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Isosceles Triangle 84"/>
              <p:cNvSpPr/>
              <p:nvPr/>
            </p:nvSpPr>
            <p:spPr bwMode="auto">
              <a:xfrm rot="5400000">
                <a:off x="3529509" y="55572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Isosceles Triangle 85"/>
              <p:cNvSpPr/>
              <p:nvPr/>
            </p:nvSpPr>
            <p:spPr bwMode="auto">
              <a:xfrm rot="5400000">
                <a:off x="3576707" y="6538059"/>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8" name="Group 57"/>
            <p:cNvGrpSpPr/>
            <p:nvPr/>
          </p:nvGrpSpPr>
          <p:grpSpPr>
            <a:xfrm>
              <a:off x="8352819" y="4071625"/>
              <a:ext cx="295243" cy="853675"/>
              <a:chOff x="3832324" y="5673490"/>
              <a:chExt cx="295243" cy="853675"/>
            </a:xfrm>
          </p:grpSpPr>
          <p:sp>
            <p:nvSpPr>
              <p:cNvPr id="82" name="Isosceles Triangle 81"/>
              <p:cNvSpPr/>
              <p:nvPr/>
            </p:nvSpPr>
            <p:spPr bwMode="auto">
              <a:xfrm rot="5400000">
                <a:off x="3576707" y="59763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Isosceles Triangle 82"/>
              <p:cNvSpPr/>
              <p:nvPr/>
            </p:nvSpPr>
            <p:spPr bwMode="auto">
              <a:xfrm rot="5400000">
                <a:off x="3529509" y="59763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9" name="Group 58"/>
            <p:cNvGrpSpPr/>
            <p:nvPr/>
          </p:nvGrpSpPr>
          <p:grpSpPr>
            <a:xfrm>
              <a:off x="8352819" y="5171433"/>
              <a:ext cx="295243" cy="853675"/>
              <a:chOff x="3832324" y="5397265"/>
              <a:chExt cx="295243" cy="853675"/>
            </a:xfrm>
          </p:grpSpPr>
          <p:sp>
            <p:nvSpPr>
              <p:cNvPr id="80" name="Isosceles Triangle 79"/>
              <p:cNvSpPr/>
              <p:nvPr/>
            </p:nvSpPr>
            <p:spPr bwMode="auto">
              <a:xfrm rot="5400000">
                <a:off x="3576707" y="5700080"/>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Isosceles Triangle 80"/>
              <p:cNvSpPr/>
              <p:nvPr/>
            </p:nvSpPr>
            <p:spPr bwMode="auto">
              <a:xfrm rot="5400000">
                <a:off x="3529509" y="5700080"/>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60" name="Isosceles Triangle 59"/>
            <p:cNvSpPr/>
            <p:nvPr/>
          </p:nvSpPr>
          <p:spPr bwMode="auto">
            <a:xfrm rot="5400000">
              <a:off x="8050088" y="3428236"/>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8" name="Group 87"/>
          <p:cNvGrpSpPr/>
          <p:nvPr/>
        </p:nvGrpSpPr>
        <p:grpSpPr>
          <a:xfrm>
            <a:off x="7384209" y="1571183"/>
            <a:ext cx="2374749" cy="4320099"/>
            <a:chOff x="4015367" y="1790395"/>
            <a:chExt cx="2374749" cy="4320099"/>
          </a:xfrm>
        </p:grpSpPr>
        <p:sp>
          <p:nvSpPr>
            <p:cNvPr id="89" name="Rectangle 88"/>
            <p:cNvSpPr/>
            <p:nvPr/>
          </p:nvSpPr>
          <p:spPr bwMode="auto">
            <a:xfrm>
              <a:off x="4015367" y="1790395"/>
              <a:ext cx="2079506" cy="432009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a:spcBef>
                  <a:spcPct val="0"/>
                </a:spcBef>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Big Data Stores</a:t>
              </a:r>
            </a:p>
          </p:txBody>
        </p:sp>
        <p:pic>
          <p:nvPicPr>
            <p:cNvPr id="90" name="Picture 13"/>
            <p:cNvPicPr>
              <a:picLocks noChangeAspect="1"/>
            </p:cNvPicPr>
            <p:nvPr/>
          </p:nvPicPr>
          <p:blipFill>
            <a:blip r:embed="rId9">
              <a:lum bright="100000"/>
              <a:extLst>
                <a:ext uri="{28A0092B-C50C-407E-A947-70E740481C1C}">
                  <a14:useLocalDpi xmlns:a14="http://schemas.microsoft.com/office/drawing/2010/main" val="0"/>
                </a:ext>
              </a:extLst>
            </a:blip>
            <a:srcRect/>
            <a:stretch>
              <a:fillRect/>
            </a:stretch>
          </p:blipFill>
          <p:spPr bwMode="auto">
            <a:xfrm>
              <a:off x="4128059" y="4437777"/>
              <a:ext cx="329771" cy="42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Rounded Rectangle 90"/>
            <p:cNvSpPr/>
            <p:nvPr/>
          </p:nvSpPr>
          <p:spPr bwMode="auto">
            <a:xfrm>
              <a:off x="4149766" y="3430749"/>
              <a:ext cx="331473" cy="331473"/>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2" name="Rectangle 91"/>
            <p:cNvSpPr/>
            <p:nvPr/>
          </p:nvSpPr>
          <p:spPr bwMode="auto">
            <a:xfrm>
              <a:off x="4188894"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p:cNvSpPr/>
            <p:nvPr/>
          </p:nvSpPr>
          <p:spPr bwMode="auto">
            <a:xfrm>
              <a:off x="4331042"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Oval 93"/>
            <p:cNvSpPr/>
            <p:nvPr/>
          </p:nvSpPr>
          <p:spPr bwMode="auto">
            <a:xfrm>
              <a:off x="4258333"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5" name="Oval 94"/>
            <p:cNvSpPr/>
            <p:nvPr/>
          </p:nvSpPr>
          <p:spPr bwMode="auto">
            <a:xfrm>
              <a:off x="4400481"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Rectangle 95"/>
            <p:cNvSpPr/>
            <p:nvPr/>
          </p:nvSpPr>
          <p:spPr bwMode="auto">
            <a:xfrm>
              <a:off x="4188894"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p:cNvSpPr/>
            <p:nvPr/>
          </p:nvSpPr>
          <p:spPr bwMode="auto">
            <a:xfrm>
              <a:off x="4331042"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8" name="Oval 97"/>
            <p:cNvSpPr/>
            <p:nvPr/>
          </p:nvSpPr>
          <p:spPr bwMode="auto">
            <a:xfrm>
              <a:off x="4258333"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Oval 98"/>
            <p:cNvSpPr/>
            <p:nvPr/>
          </p:nvSpPr>
          <p:spPr bwMode="auto">
            <a:xfrm>
              <a:off x="4400481"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p:cNvSpPr/>
            <p:nvPr/>
          </p:nvSpPr>
          <p:spPr bwMode="auto">
            <a:xfrm>
              <a:off x="4261998"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100"/>
            <p:cNvSpPr/>
            <p:nvPr/>
          </p:nvSpPr>
          <p:spPr bwMode="auto">
            <a:xfrm>
              <a:off x="4404146"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Oval 101"/>
            <p:cNvSpPr/>
            <p:nvPr/>
          </p:nvSpPr>
          <p:spPr bwMode="auto">
            <a:xfrm>
              <a:off x="4189290"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Oval 102"/>
            <p:cNvSpPr/>
            <p:nvPr/>
          </p:nvSpPr>
          <p:spPr bwMode="auto">
            <a:xfrm>
              <a:off x="4331438"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103"/>
            <p:cNvSpPr/>
            <p:nvPr/>
          </p:nvSpPr>
          <p:spPr bwMode="auto">
            <a:xfrm>
              <a:off x="4261998"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p:cNvSpPr/>
            <p:nvPr/>
          </p:nvSpPr>
          <p:spPr bwMode="auto">
            <a:xfrm>
              <a:off x="4404146"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Oval 105"/>
            <p:cNvSpPr/>
            <p:nvPr/>
          </p:nvSpPr>
          <p:spPr bwMode="auto">
            <a:xfrm>
              <a:off x="4189290"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Oval 106"/>
            <p:cNvSpPr/>
            <p:nvPr/>
          </p:nvSpPr>
          <p:spPr bwMode="auto">
            <a:xfrm>
              <a:off x="4331438"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a:xfrm>
              <a:off x="4508069" y="3352325"/>
              <a:ext cx="1156022" cy="461665"/>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Lake Store</a:t>
              </a:r>
              <a:endParaRPr lang="en-US" sz="1200" dirty="0">
                <a:gradFill>
                  <a:gsLst>
                    <a:gs pos="0">
                      <a:srgbClr val="FFFFFF"/>
                    </a:gs>
                    <a:gs pos="100000">
                      <a:srgbClr val="FFFFFF"/>
                    </a:gs>
                  </a:gsLst>
                  <a:lin ang="5400000" scaled="0"/>
                </a:gradFill>
              </a:endParaRPr>
            </a:p>
          </p:txBody>
        </p:sp>
        <p:sp>
          <p:nvSpPr>
            <p:cNvPr id="134" name="Rectangle 133"/>
            <p:cNvSpPr/>
            <p:nvPr/>
          </p:nvSpPr>
          <p:spPr>
            <a:xfrm>
              <a:off x="4489683" y="4446182"/>
              <a:ext cx="1238159" cy="453970"/>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a:t>
              </a:r>
              <a:r>
                <a:rPr lang="en-US" sz="115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 </a:t>
              </a:r>
            </a:p>
            <a:p>
              <a:r>
                <a:rPr lang="en-US" sz="115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Synapse Analytics</a:t>
              </a:r>
              <a:endParaRPr lang="en-US" sz="1150" dirty="0">
                <a:gradFill>
                  <a:gsLst>
                    <a:gs pos="0">
                      <a:srgbClr val="FFFFFF"/>
                    </a:gs>
                    <a:gs pos="100000">
                      <a:srgbClr val="FFFFFF"/>
                    </a:gs>
                  </a:gsLst>
                  <a:lin ang="5400000" scaled="0"/>
                </a:gradFill>
              </a:endParaRPr>
            </a:p>
          </p:txBody>
        </p:sp>
        <p:grpSp>
          <p:nvGrpSpPr>
            <p:cNvPr id="135" name="Group 134"/>
            <p:cNvGrpSpPr/>
            <p:nvPr/>
          </p:nvGrpSpPr>
          <p:grpSpPr>
            <a:xfrm>
              <a:off x="6094873" y="5254390"/>
              <a:ext cx="295243" cy="853675"/>
              <a:chOff x="3832324" y="5254390"/>
              <a:chExt cx="295243" cy="853675"/>
            </a:xfrm>
          </p:grpSpPr>
          <p:sp>
            <p:nvSpPr>
              <p:cNvPr id="136" name="Isosceles Triangle 135"/>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Isosceles Triangle 136"/>
              <p:cNvSpPr/>
              <p:nvPr/>
            </p:nvSpPr>
            <p:spPr bwMode="auto">
              <a:xfrm rot="5400000">
                <a:off x="3529509" y="5557205"/>
                <a:ext cx="853675" cy="248045"/>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38" name="Rectangle 137"/>
          <p:cNvSpPr/>
          <p:nvPr/>
        </p:nvSpPr>
        <p:spPr>
          <a:xfrm>
            <a:off x="10153556" y="3284213"/>
            <a:ext cx="1264385" cy="454612"/>
          </a:xfrm>
          <a:prstGeom prst="rect">
            <a:avLst/>
          </a:prstGeom>
        </p:spPr>
        <p:txBody>
          <a:bodyPr wrap="none">
            <a:spAutoFit/>
          </a:bodyPr>
          <a:lstStyle/>
          <a:p>
            <a:pPr defTabSz="914362"/>
            <a:r>
              <a:rPr lang="en-US" sz="1177" spc="-29"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Azure </a:t>
            </a:r>
          </a:p>
          <a:p>
            <a:pPr defTabSz="914362"/>
            <a:r>
              <a:rPr lang="en-US" sz="1177" spc="-29" dirty="0">
                <a:solidFill>
                  <a:prstClr val="white"/>
                </a:solidFill>
                <a:latin typeface="Segoe UI Semilight" panose="020B0402040204020203" pitchFamily="34" charset="0"/>
                <a:ea typeface="MS PGothic" panose="020B0600070205080204" pitchFamily="34" charset="-128"/>
                <a:cs typeface="Segoe UI Semilight" panose="020B0402040204020203" pitchFamily="34" charset="0"/>
              </a:rPr>
              <a:t>Synapse Analytics</a:t>
            </a:r>
          </a:p>
        </p:txBody>
      </p:sp>
      <p:sp>
        <p:nvSpPr>
          <p:cNvPr id="139" name="Freeform 5"/>
          <p:cNvSpPr>
            <a:spLocks noEditPoints="1"/>
          </p:cNvSpPr>
          <p:nvPr/>
        </p:nvSpPr>
        <p:spPr bwMode="auto">
          <a:xfrm>
            <a:off x="9744831" y="3335304"/>
            <a:ext cx="374024" cy="374024"/>
          </a:xfrm>
          <a:custGeom>
            <a:avLst/>
            <a:gdLst>
              <a:gd name="T0" fmla="*/ 1273 w 7317"/>
              <a:gd name="T1" fmla="*/ 1047 h 7295"/>
              <a:gd name="T2" fmla="*/ 6037 w 7317"/>
              <a:gd name="T3" fmla="*/ 1047 h 7295"/>
              <a:gd name="T4" fmla="*/ 6255 w 7317"/>
              <a:gd name="T5" fmla="*/ 1265 h 7295"/>
              <a:gd name="T6" fmla="*/ 6255 w 7317"/>
              <a:gd name="T7" fmla="*/ 6030 h 7295"/>
              <a:gd name="T8" fmla="*/ 6037 w 7317"/>
              <a:gd name="T9" fmla="*/ 6248 h 7295"/>
              <a:gd name="T10" fmla="*/ 1273 w 7317"/>
              <a:gd name="T11" fmla="*/ 6248 h 7295"/>
              <a:gd name="T12" fmla="*/ 1055 w 7317"/>
              <a:gd name="T13" fmla="*/ 6030 h 7295"/>
              <a:gd name="T14" fmla="*/ 1055 w 7317"/>
              <a:gd name="T15" fmla="*/ 1265 h 7295"/>
              <a:gd name="T16" fmla="*/ 1273 w 7317"/>
              <a:gd name="T17" fmla="*/ 1047 h 7295"/>
              <a:gd name="T18" fmla="*/ 4801 w 7317"/>
              <a:gd name="T19" fmla="*/ 7230 h 7295"/>
              <a:gd name="T20" fmla="*/ 5084 w 7317"/>
              <a:gd name="T21" fmla="*/ 7295 h 7295"/>
              <a:gd name="T22" fmla="*/ 5317 w 7317"/>
              <a:gd name="T23" fmla="*/ 7252 h 7295"/>
              <a:gd name="T24" fmla="*/ 5695 w 7317"/>
              <a:gd name="T25" fmla="*/ 6903 h 7295"/>
              <a:gd name="T26" fmla="*/ 5794 w 7317"/>
              <a:gd name="T27" fmla="*/ 6699 h 7295"/>
              <a:gd name="T28" fmla="*/ 6037 w 7317"/>
              <a:gd name="T29" fmla="*/ 6699 h 7295"/>
              <a:gd name="T30" fmla="*/ 6699 w 7317"/>
              <a:gd name="T31" fmla="*/ 6037 h 7295"/>
              <a:gd name="T32" fmla="*/ 6699 w 7317"/>
              <a:gd name="T33" fmla="*/ 4152 h 7295"/>
              <a:gd name="T34" fmla="*/ 7230 w 7317"/>
              <a:gd name="T35" fmla="*/ 3018 h 7295"/>
              <a:gd name="T36" fmla="*/ 7252 w 7317"/>
              <a:gd name="T37" fmla="*/ 2495 h 7295"/>
              <a:gd name="T38" fmla="*/ 6903 w 7317"/>
              <a:gd name="T39" fmla="*/ 2117 h 7295"/>
              <a:gd name="T40" fmla="*/ 6699 w 7317"/>
              <a:gd name="T41" fmla="*/ 2018 h 7295"/>
              <a:gd name="T42" fmla="*/ 6699 w 7317"/>
              <a:gd name="T43" fmla="*/ 1273 h 7295"/>
              <a:gd name="T44" fmla="*/ 6037 w 7317"/>
              <a:gd name="T45" fmla="*/ 611 h 7295"/>
              <a:gd name="T46" fmla="*/ 4129 w 7317"/>
              <a:gd name="T47" fmla="*/ 611 h 7295"/>
              <a:gd name="T48" fmla="*/ 3011 w 7317"/>
              <a:gd name="T49" fmla="*/ 87 h 7295"/>
              <a:gd name="T50" fmla="*/ 2495 w 7317"/>
              <a:gd name="T51" fmla="*/ 65 h 7295"/>
              <a:gd name="T52" fmla="*/ 2117 w 7317"/>
              <a:gd name="T53" fmla="*/ 414 h 7295"/>
              <a:gd name="T54" fmla="*/ 2022 w 7317"/>
              <a:gd name="T55" fmla="*/ 611 h 7295"/>
              <a:gd name="T56" fmla="*/ 1273 w 7317"/>
              <a:gd name="T57" fmla="*/ 611 h 7295"/>
              <a:gd name="T58" fmla="*/ 611 w 7317"/>
              <a:gd name="T59" fmla="*/ 1273 h 7295"/>
              <a:gd name="T60" fmla="*/ 611 w 7317"/>
              <a:gd name="T61" fmla="*/ 3682 h 7295"/>
              <a:gd name="T62" fmla="*/ 87 w 7317"/>
              <a:gd name="T63" fmla="*/ 4801 h 7295"/>
              <a:gd name="T64" fmla="*/ 65 w 7317"/>
              <a:gd name="T65" fmla="*/ 5317 h 7295"/>
              <a:gd name="T66" fmla="*/ 414 w 7317"/>
              <a:gd name="T67" fmla="*/ 5695 h 7295"/>
              <a:gd name="T68" fmla="*/ 611 w 7317"/>
              <a:gd name="T69" fmla="*/ 5790 h 7295"/>
              <a:gd name="T70" fmla="*/ 611 w 7317"/>
              <a:gd name="T71" fmla="*/ 6037 h 7295"/>
              <a:gd name="T72" fmla="*/ 1273 w 7317"/>
              <a:gd name="T73" fmla="*/ 6699 h 7295"/>
              <a:gd name="T74" fmla="*/ 3667 w 7317"/>
              <a:gd name="T75" fmla="*/ 6699 h 7295"/>
              <a:gd name="T76" fmla="*/ 4801 w 7317"/>
              <a:gd name="T77" fmla="*/ 7230 h 7295"/>
              <a:gd name="T78" fmla="*/ 4706 w 7317"/>
              <a:gd name="T79" fmla="*/ 3200 h 7295"/>
              <a:gd name="T80" fmla="*/ 3782 w 7317"/>
              <a:gd name="T81" fmla="*/ 3200 h 7295"/>
              <a:gd name="T82" fmla="*/ 4168 w 7317"/>
              <a:gd name="T83" fmla="*/ 1913 h 7295"/>
              <a:gd name="T84" fmla="*/ 4131 w 7317"/>
              <a:gd name="T85" fmla="*/ 1826 h 7295"/>
              <a:gd name="T86" fmla="*/ 4102 w 7317"/>
              <a:gd name="T87" fmla="*/ 1818 h 7295"/>
              <a:gd name="T88" fmla="*/ 4044 w 7317"/>
              <a:gd name="T89" fmla="*/ 1847 h 7295"/>
              <a:gd name="T90" fmla="*/ 2553 w 7317"/>
              <a:gd name="T91" fmla="*/ 4022 h 7295"/>
              <a:gd name="T92" fmla="*/ 2546 w 7317"/>
              <a:gd name="T93" fmla="*/ 4095 h 7295"/>
              <a:gd name="T94" fmla="*/ 2611 w 7317"/>
              <a:gd name="T95" fmla="*/ 4131 h 7295"/>
              <a:gd name="T96" fmla="*/ 3506 w 7317"/>
              <a:gd name="T97" fmla="*/ 4131 h 7295"/>
              <a:gd name="T98" fmla="*/ 3106 w 7317"/>
              <a:gd name="T99" fmla="*/ 5441 h 7295"/>
              <a:gd name="T100" fmla="*/ 3142 w 7317"/>
              <a:gd name="T101" fmla="*/ 5528 h 7295"/>
              <a:gd name="T102" fmla="*/ 3171 w 7317"/>
              <a:gd name="T103" fmla="*/ 5535 h 7295"/>
              <a:gd name="T104" fmla="*/ 3229 w 7317"/>
              <a:gd name="T105" fmla="*/ 5506 h 7295"/>
              <a:gd name="T106" fmla="*/ 4764 w 7317"/>
              <a:gd name="T107" fmla="*/ 3309 h 7295"/>
              <a:gd name="T108" fmla="*/ 4779 w 7317"/>
              <a:gd name="T109" fmla="*/ 3266 h 7295"/>
              <a:gd name="T110" fmla="*/ 4706 w 7317"/>
              <a:gd name="T111" fmla="*/ 3200 h 7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317" h="7295">
                <a:moveTo>
                  <a:pt x="1273" y="1047"/>
                </a:moveTo>
                <a:lnTo>
                  <a:pt x="6037" y="1047"/>
                </a:lnTo>
                <a:cubicBezTo>
                  <a:pt x="6153" y="1047"/>
                  <a:pt x="6255" y="1142"/>
                  <a:pt x="6255" y="1265"/>
                </a:cubicBezTo>
                <a:lnTo>
                  <a:pt x="6255" y="6030"/>
                </a:lnTo>
                <a:cubicBezTo>
                  <a:pt x="6255" y="6146"/>
                  <a:pt x="6161" y="6248"/>
                  <a:pt x="6037" y="6248"/>
                </a:cubicBezTo>
                <a:lnTo>
                  <a:pt x="1273" y="6248"/>
                </a:lnTo>
                <a:cubicBezTo>
                  <a:pt x="1156" y="6248"/>
                  <a:pt x="1055" y="6153"/>
                  <a:pt x="1055" y="6030"/>
                </a:cubicBezTo>
                <a:lnTo>
                  <a:pt x="1055" y="1265"/>
                </a:lnTo>
                <a:cubicBezTo>
                  <a:pt x="1055" y="1149"/>
                  <a:pt x="1149" y="1047"/>
                  <a:pt x="1273" y="1047"/>
                </a:cubicBezTo>
                <a:close/>
                <a:moveTo>
                  <a:pt x="4801" y="7230"/>
                </a:moveTo>
                <a:cubicBezTo>
                  <a:pt x="4888" y="7274"/>
                  <a:pt x="4990" y="7295"/>
                  <a:pt x="5084" y="7295"/>
                </a:cubicBezTo>
                <a:cubicBezTo>
                  <a:pt x="5164" y="7295"/>
                  <a:pt x="5237" y="7281"/>
                  <a:pt x="5317" y="7252"/>
                </a:cubicBezTo>
                <a:cubicBezTo>
                  <a:pt x="5484" y="7194"/>
                  <a:pt x="5623" y="7070"/>
                  <a:pt x="5695" y="6903"/>
                </a:cubicBezTo>
                <a:lnTo>
                  <a:pt x="5794" y="6699"/>
                </a:lnTo>
                <a:lnTo>
                  <a:pt x="6037" y="6699"/>
                </a:lnTo>
                <a:cubicBezTo>
                  <a:pt x="6401" y="6699"/>
                  <a:pt x="6699" y="6401"/>
                  <a:pt x="6699" y="6037"/>
                </a:cubicBezTo>
                <a:lnTo>
                  <a:pt x="6699" y="4152"/>
                </a:lnTo>
                <a:lnTo>
                  <a:pt x="7230" y="3018"/>
                </a:lnTo>
                <a:cubicBezTo>
                  <a:pt x="7310" y="2851"/>
                  <a:pt x="7317" y="2669"/>
                  <a:pt x="7252" y="2495"/>
                </a:cubicBezTo>
                <a:cubicBezTo>
                  <a:pt x="7194" y="2327"/>
                  <a:pt x="7070" y="2189"/>
                  <a:pt x="6903" y="2117"/>
                </a:cubicBezTo>
                <a:lnTo>
                  <a:pt x="6699" y="2018"/>
                </a:lnTo>
                <a:lnTo>
                  <a:pt x="6699" y="1273"/>
                </a:lnTo>
                <a:cubicBezTo>
                  <a:pt x="6699" y="909"/>
                  <a:pt x="6401" y="611"/>
                  <a:pt x="6037" y="611"/>
                </a:cubicBezTo>
                <a:lnTo>
                  <a:pt x="4129" y="611"/>
                </a:lnTo>
                <a:lnTo>
                  <a:pt x="3011" y="87"/>
                </a:lnTo>
                <a:cubicBezTo>
                  <a:pt x="2851" y="14"/>
                  <a:pt x="2662" y="0"/>
                  <a:pt x="2495" y="65"/>
                </a:cubicBezTo>
                <a:cubicBezTo>
                  <a:pt x="2327" y="123"/>
                  <a:pt x="2189" y="247"/>
                  <a:pt x="2117" y="414"/>
                </a:cubicBezTo>
                <a:lnTo>
                  <a:pt x="2022" y="611"/>
                </a:lnTo>
                <a:lnTo>
                  <a:pt x="1273" y="611"/>
                </a:lnTo>
                <a:cubicBezTo>
                  <a:pt x="909" y="611"/>
                  <a:pt x="611" y="909"/>
                  <a:pt x="611" y="1273"/>
                </a:cubicBezTo>
                <a:lnTo>
                  <a:pt x="611" y="3682"/>
                </a:lnTo>
                <a:lnTo>
                  <a:pt x="87" y="4801"/>
                </a:lnTo>
                <a:cubicBezTo>
                  <a:pt x="14" y="4961"/>
                  <a:pt x="0" y="5150"/>
                  <a:pt x="65" y="5317"/>
                </a:cubicBezTo>
                <a:cubicBezTo>
                  <a:pt x="123" y="5484"/>
                  <a:pt x="247" y="5623"/>
                  <a:pt x="414" y="5695"/>
                </a:cubicBezTo>
                <a:lnTo>
                  <a:pt x="611" y="5790"/>
                </a:lnTo>
                <a:lnTo>
                  <a:pt x="611" y="6037"/>
                </a:lnTo>
                <a:cubicBezTo>
                  <a:pt x="611" y="6401"/>
                  <a:pt x="909" y="6699"/>
                  <a:pt x="1273" y="6699"/>
                </a:cubicBezTo>
                <a:lnTo>
                  <a:pt x="3667" y="6699"/>
                </a:lnTo>
                <a:lnTo>
                  <a:pt x="4801" y="7230"/>
                </a:lnTo>
                <a:close/>
                <a:moveTo>
                  <a:pt x="4706" y="3200"/>
                </a:moveTo>
                <a:lnTo>
                  <a:pt x="3782" y="3200"/>
                </a:lnTo>
                <a:lnTo>
                  <a:pt x="4168" y="1913"/>
                </a:lnTo>
                <a:cubicBezTo>
                  <a:pt x="4175" y="1876"/>
                  <a:pt x="4160" y="1840"/>
                  <a:pt x="4131" y="1826"/>
                </a:cubicBezTo>
                <a:cubicBezTo>
                  <a:pt x="4124" y="1818"/>
                  <a:pt x="4110" y="1818"/>
                  <a:pt x="4102" y="1818"/>
                </a:cubicBezTo>
                <a:cubicBezTo>
                  <a:pt x="4080" y="1818"/>
                  <a:pt x="4059" y="1833"/>
                  <a:pt x="4044" y="1847"/>
                </a:cubicBezTo>
                <a:lnTo>
                  <a:pt x="2553" y="4022"/>
                </a:lnTo>
                <a:cubicBezTo>
                  <a:pt x="2538" y="4044"/>
                  <a:pt x="2538" y="4073"/>
                  <a:pt x="2546" y="4095"/>
                </a:cubicBezTo>
                <a:cubicBezTo>
                  <a:pt x="2560" y="4117"/>
                  <a:pt x="2582" y="4131"/>
                  <a:pt x="2611" y="4131"/>
                </a:cubicBezTo>
                <a:lnTo>
                  <a:pt x="3506" y="4131"/>
                </a:lnTo>
                <a:lnTo>
                  <a:pt x="3106" y="5441"/>
                </a:lnTo>
                <a:cubicBezTo>
                  <a:pt x="3098" y="5477"/>
                  <a:pt x="3113" y="5513"/>
                  <a:pt x="3142" y="5528"/>
                </a:cubicBezTo>
                <a:cubicBezTo>
                  <a:pt x="3149" y="5535"/>
                  <a:pt x="3164" y="5535"/>
                  <a:pt x="3171" y="5535"/>
                </a:cubicBezTo>
                <a:cubicBezTo>
                  <a:pt x="3193" y="5535"/>
                  <a:pt x="3215" y="5521"/>
                  <a:pt x="3229" y="5506"/>
                </a:cubicBezTo>
                <a:lnTo>
                  <a:pt x="4764" y="3309"/>
                </a:lnTo>
                <a:cubicBezTo>
                  <a:pt x="4771" y="3295"/>
                  <a:pt x="4779" y="3280"/>
                  <a:pt x="4779" y="3266"/>
                </a:cubicBezTo>
                <a:cubicBezTo>
                  <a:pt x="4779" y="3229"/>
                  <a:pt x="4742" y="3200"/>
                  <a:pt x="4706" y="3200"/>
                </a:cubicBezTo>
                <a:close/>
              </a:path>
            </a:pathLst>
          </a:custGeom>
          <a:solidFill>
            <a:srgbClr val="FFFFFF"/>
          </a:solidFill>
          <a:ln w="0">
            <a:noFill/>
            <a:prstDash val="solid"/>
            <a:round/>
            <a:headEnd/>
            <a:tailEnd/>
          </a:ln>
        </p:spPr>
        <p:txBody>
          <a:bodyPr vert="horz" wrap="square" lIns="76200" tIns="38100" rIns="76200" bIns="38100" numCol="1" anchor="t" anchorCtr="0" compatLnSpc="1">
            <a:prstTxWarp prst="textNoShape">
              <a:avLst/>
            </a:prstTxWarp>
          </a:bodyPr>
          <a:lstStyle/>
          <a:p>
            <a:pPr defTabSz="914363"/>
            <a:endParaRPr lang="en-US">
              <a:solidFill>
                <a:prstClr val="white"/>
              </a:solidFill>
            </a:endParaRPr>
          </a:p>
        </p:txBody>
      </p:sp>
    </p:spTree>
    <p:extLst>
      <p:ext uri="{BB962C8B-B14F-4D97-AF65-F5344CB8AC3E}">
        <p14:creationId xmlns:p14="http://schemas.microsoft.com/office/powerpoint/2010/main" val="38374208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 name="TextBox 62"/>
          <p:cNvSpPr txBox="1"/>
          <p:nvPr/>
        </p:nvSpPr>
        <p:spPr>
          <a:xfrm>
            <a:off x="7696872" y="1262063"/>
            <a:ext cx="4060153" cy="5080371"/>
          </a:xfrm>
          <a:prstGeom prst="rect">
            <a:avLst/>
          </a:prstGeom>
          <a:noFill/>
        </p:spPr>
        <p:txBody>
          <a:bodyPr wrap="square" lIns="91440" tIns="146304" rIns="91440" bIns="146304" rtlCol="0">
            <a:noAutofit/>
          </a:bodyPr>
          <a:lstStyle/>
          <a:p>
            <a:pPr marL="339725" indent="-339725" fontAlgn="base">
              <a:spcAft>
                <a:spcPts val="800"/>
              </a:spcAft>
              <a:buClr>
                <a:srgbClr val="50B347"/>
              </a:buClr>
              <a:buSzPct val="100000"/>
              <a:buBlip>
                <a:blip r:embed="rId11"/>
              </a:buBlip>
            </a:pPr>
            <a:r>
              <a:rPr lang="en-US" dirty="0">
                <a:solidFill>
                  <a:srgbClr val="505050"/>
                </a:solidFill>
                <a:ea typeface="Segoe UI" pitchFamily="34" charset="0"/>
                <a:cs typeface="Segoe UI" pitchFamily="34" charset="0"/>
              </a:rPr>
              <a:t>Distributed, parallel file system in the cloud </a:t>
            </a:r>
          </a:p>
          <a:p>
            <a:pPr marL="339725" indent="-339725" fontAlgn="base">
              <a:spcAft>
                <a:spcPts val="800"/>
              </a:spcAft>
              <a:buClr>
                <a:srgbClr val="50B347"/>
              </a:buClr>
              <a:buSzPct val="100000"/>
              <a:buBlip>
                <a:blip r:embed="rId11"/>
              </a:buBlip>
            </a:pPr>
            <a:r>
              <a:rPr lang="en-US" dirty="0">
                <a:solidFill>
                  <a:srgbClr val="505050"/>
                </a:solidFill>
                <a:ea typeface="Segoe UI" pitchFamily="34" charset="0"/>
                <a:cs typeface="Segoe UI" pitchFamily="34" charset="0"/>
              </a:rPr>
              <a:t>Performance-tuned and optimized for analytics</a:t>
            </a:r>
          </a:p>
          <a:p>
            <a:pPr marL="339725" indent="-339725" fontAlgn="base">
              <a:spcAft>
                <a:spcPts val="800"/>
              </a:spcAft>
              <a:buClr>
                <a:srgbClr val="50B347"/>
              </a:buClr>
              <a:buSzPct val="100000"/>
              <a:buBlip>
                <a:blip r:embed="rId11"/>
              </a:buBlip>
            </a:pPr>
            <a:r>
              <a:rPr lang="en-US" dirty="0">
                <a:solidFill>
                  <a:srgbClr val="505050"/>
                </a:solidFill>
                <a:ea typeface="Segoe UI" pitchFamily="34" charset="0"/>
                <a:cs typeface="Segoe UI" pitchFamily="34" charset="0"/>
              </a:rPr>
              <a:t>No fixed size limits</a:t>
            </a:r>
          </a:p>
          <a:p>
            <a:pPr marL="339725" indent="-339725" fontAlgn="base">
              <a:spcAft>
                <a:spcPts val="800"/>
              </a:spcAft>
              <a:buClr>
                <a:srgbClr val="50B347"/>
              </a:buClr>
              <a:buSzPct val="100000"/>
              <a:buBlip>
                <a:blip r:embed="rId11"/>
              </a:buBlip>
            </a:pPr>
            <a:r>
              <a:rPr lang="en-US" dirty="0">
                <a:solidFill>
                  <a:srgbClr val="505050"/>
                </a:solidFill>
                <a:ea typeface="Segoe UI" pitchFamily="34" charset="0"/>
                <a:cs typeface="Segoe UI" pitchFamily="34" charset="0"/>
              </a:rPr>
              <a:t>Stores all data types</a:t>
            </a:r>
          </a:p>
          <a:p>
            <a:pPr marL="339725" indent="-339725" fontAlgn="base">
              <a:spcAft>
                <a:spcPts val="800"/>
              </a:spcAft>
              <a:buClr>
                <a:srgbClr val="50B347"/>
              </a:buClr>
              <a:buSzPct val="100000"/>
              <a:buBlip>
                <a:blip r:embed="rId11"/>
              </a:buBlip>
            </a:pPr>
            <a:r>
              <a:rPr lang="en-US" dirty="0">
                <a:solidFill>
                  <a:srgbClr val="505050"/>
                </a:solidFill>
                <a:ea typeface="Segoe UI" pitchFamily="34" charset="0"/>
                <a:cs typeface="Segoe UI" pitchFamily="34" charset="0"/>
              </a:rPr>
              <a:t>Highly available with local &amp; geo redundant storage</a:t>
            </a:r>
          </a:p>
          <a:p>
            <a:pPr marL="339725" indent="-339725" fontAlgn="base">
              <a:spcAft>
                <a:spcPts val="800"/>
              </a:spcAft>
              <a:buClr>
                <a:srgbClr val="50B347"/>
              </a:buClr>
              <a:buSzPct val="100000"/>
              <a:buBlip>
                <a:blip r:embed="rId11"/>
              </a:buBlip>
            </a:pPr>
            <a:r>
              <a:rPr lang="en-US" dirty="0">
                <a:solidFill>
                  <a:srgbClr val="505050"/>
                </a:solidFill>
                <a:ea typeface="Segoe UI" pitchFamily="34" charset="0"/>
                <a:cs typeface="Segoe UI" pitchFamily="34" charset="0"/>
              </a:rPr>
              <a:t>WebHDFS REST API</a:t>
            </a:r>
          </a:p>
          <a:p>
            <a:pPr marL="339725" indent="-339725" fontAlgn="base">
              <a:spcAft>
                <a:spcPts val="800"/>
              </a:spcAft>
              <a:buClr>
                <a:srgbClr val="50B347"/>
              </a:buClr>
              <a:buSzPct val="100000"/>
              <a:buBlip>
                <a:blip r:embed="rId11"/>
              </a:buBlip>
            </a:pPr>
            <a:r>
              <a:rPr lang="en-US" dirty="0">
                <a:solidFill>
                  <a:srgbClr val="505050"/>
                </a:solidFill>
                <a:ea typeface="Segoe UI" pitchFamily="34" charset="0"/>
                <a:cs typeface="Segoe UI" pitchFamily="34" charset="0"/>
              </a:rPr>
              <a:t>Supported by leading</a:t>
            </a:r>
            <a:br>
              <a:rPr lang="en-US" dirty="0">
                <a:solidFill>
                  <a:srgbClr val="505050"/>
                </a:solidFill>
                <a:ea typeface="Segoe UI" pitchFamily="34" charset="0"/>
                <a:cs typeface="Segoe UI" pitchFamily="34" charset="0"/>
              </a:rPr>
            </a:br>
            <a:r>
              <a:rPr lang="en-US" dirty="0">
                <a:solidFill>
                  <a:srgbClr val="505050"/>
                </a:solidFill>
                <a:ea typeface="Segoe UI" pitchFamily="34" charset="0"/>
                <a:cs typeface="Segoe UI" pitchFamily="34" charset="0"/>
              </a:rPr>
              <a:t>Hadoop distros</a:t>
            </a:r>
          </a:p>
          <a:p>
            <a:pPr marL="339725" indent="-339725" fontAlgn="base">
              <a:spcAft>
                <a:spcPts val="800"/>
              </a:spcAft>
              <a:buClr>
                <a:srgbClr val="50B347"/>
              </a:buClr>
              <a:buSzPct val="100000"/>
              <a:buBlip>
                <a:blip r:embed="rId11"/>
              </a:buBlip>
            </a:pPr>
            <a:r>
              <a:rPr lang="en-US" dirty="0">
                <a:solidFill>
                  <a:srgbClr val="505050"/>
                </a:solidFill>
                <a:ea typeface="Segoe UI" pitchFamily="34" charset="0"/>
                <a:cs typeface="Segoe UI" pitchFamily="34" charset="0"/>
              </a:rPr>
              <a:t>Role-based security</a:t>
            </a:r>
          </a:p>
          <a:p>
            <a:pPr marL="339725" indent="-339725" fontAlgn="base">
              <a:spcAft>
                <a:spcPts val="800"/>
              </a:spcAft>
              <a:buClr>
                <a:srgbClr val="50B347"/>
              </a:buClr>
              <a:buSzPct val="100000"/>
              <a:buBlip>
                <a:blip r:embed="rId11"/>
              </a:buBlip>
            </a:pPr>
            <a:r>
              <a:rPr lang="en-US" dirty="0">
                <a:solidFill>
                  <a:srgbClr val="505050"/>
                </a:solidFill>
                <a:ea typeface="Segoe UI" pitchFamily="34" charset="0"/>
                <a:cs typeface="Segoe UI" pitchFamily="34" charset="0"/>
              </a:rPr>
              <a:t>Low latency and high</a:t>
            </a:r>
            <a:br>
              <a:rPr lang="en-US" dirty="0">
                <a:solidFill>
                  <a:srgbClr val="505050"/>
                </a:solidFill>
                <a:ea typeface="Segoe UI" pitchFamily="34" charset="0"/>
                <a:cs typeface="Segoe UI" pitchFamily="34" charset="0"/>
              </a:rPr>
            </a:br>
            <a:r>
              <a:rPr lang="en-US" dirty="0">
                <a:solidFill>
                  <a:srgbClr val="505050"/>
                </a:solidFill>
                <a:ea typeface="Segoe UI" pitchFamily="34" charset="0"/>
                <a:cs typeface="Segoe UI" pitchFamily="34" charset="0"/>
              </a:rPr>
              <a:t>throughput workloads</a:t>
            </a:r>
          </a:p>
        </p:txBody>
      </p:sp>
      <p:sp>
        <p:nvSpPr>
          <p:cNvPr id="2" name="Title 1"/>
          <p:cNvSpPr>
            <a:spLocks noGrp="1"/>
          </p:cNvSpPr>
          <p:nvPr>
            <p:ph type="title"/>
          </p:nvPr>
        </p:nvSpPr>
        <p:spPr/>
        <p:txBody>
          <a:bodyPr/>
          <a:lstStyle/>
          <a:p>
            <a:r>
              <a:rPr lang="en-US" dirty="0"/>
              <a:t>Azure Data Lake: Store</a:t>
            </a:r>
          </a:p>
        </p:txBody>
      </p:sp>
      <p:sp>
        <p:nvSpPr>
          <p:cNvPr id="175" name="Rectangle 174"/>
          <p:cNvSpPr/>
          <p:nvPr/>
        </p:nvSpPr>
        <p:spPr bwMode="auto">
          <a:xfrm>
            <a:off x="0" y="1099227"/>
            <a:ext cx="415519" cy="5243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000" b="1" dirty="0">
              <a:solidFill>
                <a:schemeClr val="bg1"/>
              </a:solidFill>
              <a:latin typeface="+mj-lt"/>
              <a:ea typeface="Segoe UI" pitchFamily="34" charset="0"/>
              <a:cs typeface="Segoe UI" pitchFamily="34" charset="0"/>
            </a:endParaRPr>
          </a:p>
        </p:txBody>
      </p:sp>
      <p:grpSp>
        <p:nvGrpSpPr>
          <p:cNvPr id="5" name="Group 4"/>
          <p:cNvGrpSpPr/>
          <p:nvPr/>
        </p:nvGrpSpPr>
        <p:grpSpPr>
          <a:xfrm>
            <a:off x="425247" y="1261033"/>
            <a:ext cx="7270475" cy="5081401"/>
            <a:chOff x="425247" y="1261033"/>
            <a:chExt cx="7270475" cy="5081401"/>
          </a:xfrm>
        </p:grpSpPr>
        <p:grpSp>
          <p:nvGrpSpPr>
            <p:cNvPr id="4" name="Group 3"/>
            <p:cNvGrpSpPr/>
            <p:nvPr/>
          </p:nvGrpSpPr>
          <p:grpSpPr>
            <a:xfrm>
              <a:off x="425247" y="1261033"/>
              <a:ext cx="7270475" cy="5081401"/>
              <a:chOff x="425247" y="1261033"/>
              <a:chExt cx="7270475" cy="5081401"/>
            </a:xfrm>
          </p:grpSpPr>
          <p:grpSp>
            <p:nvGrpSpPr>
              <p:cNvPr id="174" name="Group 173"/>
              <p:cNvGrpSpPr/>
              <p:nvPr/>
            </p:nvGrpSpPr>
            <p:grpSpPr>
              <a:xfrm>
                <a:off x="425247" y="1261033"/>
                <a:ext cx="7270475" cy="5081401"/>
                <a:chOff x="434975" y="1261033"/>
                <a:chExt cx="7270475" cy="5081401"/>
              </a:xfrm>
            </p:grpSpPr>
            <p:sp>
              <p:nvSpPr>
                <p:cNvPr id="73" name="Rectangle 72"/>
                <p:cNvSpPr>
                  <a:spLocks/>
                </p:cNvSpPr>
                <p:nvPr/>
              </p:nvSpPr>
              <p:spPr>
                <a:xfrm>
                  <a:off x="443854" y="3585151"/>
                  <a:ext cx="7253020" cy="548640"/>
                </a:xfrm>
                <a:prstGeom prst="rect">
                  <a:avLst/>
                </a:prstGeom>
                <a:solidFill>
                  <a:schemeClr val="accent1">
                    <a:lumMod val="75000"/>
                    <a:lumOff val="25000"/>
                  </a:schemeClr>
                </a:solidFill>
                <a:ln w="3175" cmpd="sng">
                  <a:solidFill>
                    <a:schemeClr val="accent1">
                      <a:lumMod val="75000"/>
                      <a:lumOff val="25000"/>
                    </a:schemeClr>
                  </a:solidFill>
                  <a:miter lim="800000"/>
                </a:ln>
                <a:effectLst/>
              </p:spPr>
              <p:style>
                <a:lnRef idx="1">
                  <a:schemeClr val="accent1"/>
                </a:lnRef>
                <a:fillRef idx="3">
                  <a:schemeClr val="accent1"/>
                </a:fillRef>
                <a:effectRef idx="2">
                  <a:schemeClr val="accent1"/>
                </a:effectRef>
                <a:fontRef idx="minor">
                  <a:schemeClr val="lt1"/>
                </a:fontRef>
              </p:style>
              <p:txBody>
                <a:bodyPr lIns="179285" tIns="91440" rIns="179285" bIns="91440" rtlCol="0" anchor="b" anchorCtr="0"/>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2400" dirty="0">
                      <a:solidFill>
                        <a:schemeClr val="bg1"/>
                      </a:solidFill>
                      <a:latin typeface="+mj-lt"/>
                      <a:cs typeface="Segoe UI Semibold" panose="020B0702040204020203" pitchFamily="34" charset="0"/>
                    </a:rPr>
                    <a:t>YARN</a:t>
                  </a:r>
                </a:p>
              </p:txBody>
            </p:sp>
            <p:sp>
              <p:nvSpPr>
                <p:cNvPr id="116" name="Isosceles Triangle 115"/>
                <p:cNvSpPr/>
                <p:nvPr/>
              </p:nvSpPr>
              <p:spPr bwMode="auto">
                <a:xfrm rot="10800000">
                  <a:off x="5698402" y="3486492"/>
                  <a:ext cx="805096" cy="223572"/>
                </a:xfrm>
                <a:prstGeom prst="triangle">
                  <a:avLst/>
                </a:prstGeom>
                <a:solidFill>
                  <a:srgbClr val="008DB5"/>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GB" sz="2000" b="1" dirty="0">
                    <a:solidFill>
                      <a:schemeClr val="bg1"/>
                    </a:solidFill>
                    <a:latin typeface="+mj-lt"/>
                    <a:ea typeface="Segoe UI" pitchFamily="34" charset="0"/>
                    <a:cs typeface="Segoe UI" pitchFamily="34" charset="0"/>
                  </a:endParaRPr>
                </a:p>
              </p:txBody>
            </p:sp>
            <p:sp>
              <p:nvSpPr>
                <p:cNvPr id="117" name="Isosceles Triangle 116"/>
                <p:cNvSpPr/>
                <p:nvPr/>
              </p:nvSpPr>
              <p:spPr bwMode="auto">
                <a:xfrm rot="10800000">
                  <a:off x="6776804" y="3486492"/>
                  <a:ext cx="805096" cy="223572"/>
                </a:xfrm>
                <a:prstGeom prst="triangle">
                  <a:avLst/>
                </a:prstGeom>
                <a:solidFill>
                  <a:srgbClr val="E51937"/>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GB" sz="2000" b="1" dirty="0">
                    <a:solidFill>
                      <a:schemeClr val="bg1"/>
                    </a:solidFill>
                    <a:latin typeface="+mj-lt"/>
                    <a:ea typeface="Segoe UI" pitchFamily="34" charset="0"/>
                    <a:cs typeface="Segoe UI" pitchFamily="34" charset="0"/>
                  </a:endParaRPr>
                </a:p>
              </p:txBody>
            </p:sp>
            <p:sp>
              <p:nvSpPr>
                <p:cNvPr id="75" name="Isosceles Triangle 74"/>
                <p:cNvSpPr/>
                <p:nvPr/>
              </p:nvSpPr>
              <p:spPr bwMode="auto">
                <a:xfrm rot="10800000">
                  <a:off x="4601085" y="3486492"/>
                  <a:ext cx="805096" cy="223572"/>
                </a:xfrm>
                <a:prstGeom prst="triangle">
                  <a:avLst/>
                </a:prstGeom>
                <a:solidFill>
                  <a:schemeClr val="accent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GB" sz="2000" b="1" dirty="0">
                    <a:solidFill>
                      <a:schemeClr val="bg1"/>
                    </a:solidFill>
                    <a:latin typeface="+mj-lt"/>
                    <a:ea typeface="Segoe UI" pitchFamily="34" charset="0"/>
                    <a:cs typeface="Segoe UI" pitchFamily="34" charset="0"/>
                  </a:endParaRPr>
                </a:p>
              </p:txBody>
            </p:sp>
            <p:sp>
              <p:nvSpPr>
                <p:cNvPr id="77" name="Rectangle 76"/>
                <p:cNvSpPr>
                  <a:spLocks/>
                </p:cNvSpPr>
                <p:nvPr/>
              </p:nvSpPr>
              <p:spPr>
                <a:xfrm>
                  <a:off x="434975" y="4206636"/>
                  <a:ext cx="7261898" cy="548640"/>
                </a:xfrm>
                <a:prstGeom prst="rect">
                  <a:avLst/>
                </a:prstGeom>
                <a:solidFill>
                  <a:schemeClr val="accent1">
                    <a:lumMod val="75000"/>
                    <a:lumOff val="25000"/>
                  </a:schemeClr>
                </a:solidFill>
                <a:ln w="3175" cmpd="sng">
                  <a:solidFill>
                    <a:schemeClr val="accent1">
                      <a:lumMod val="75000"/>
                      <a:lumOff val="25000"/>
                    </a:schemeClr>
                  </a:solidFill>
                  <a:miter lim="800000"/>
                </a:ln>
                <a:effectLst/>
              </p:spPr>
              <p:style>
                <a:lnRef idx="1">
                  <a:schemeClr val="accent1"/>
                </a:lnRef>
                <a:fillRef idx="3">
                  <a:schemeClr val="accent1"/>
                </a:fillRef>
                <a:effectRef idx="2">
                  <a:schemeClr val="accent1"/>
                </a:effectRef>
                <a:fontRef idx="minor">
                  <a:schemeClr val="lt1"/>
                </a:fontRef>
              </p:style>
              <p:txBody>
                <a:bodyPr lIns="179285" tIns="91440" rIns="179285" bIns="91440" rtlCol="0" anchor="b" anchorCtr="0"/>
                <a:lstStyle/>
                <a:p>
                  <a:pPr algn="ctr" defTabSz="931863" eaLnBrk="0" fontAlgn="base" hangingPunct="0">
                    <a:spcBef>
                      <a:spcPct val="0"/>
                    </a:spcBef>
                    <a:spcAft>
                      <a:spcPct val="0"/>
                    </a:spcAft>
                  </a:pPr>
                  <a:r>
                    <a:rPr lang="en-US" sz="2400" dirty="0">
                      <a:solidFill>
                        <a:schemeClr val="bg1"/>
                      </a:solidFill>
                      <a:latin typeface="+mj-lt"/>
                      <a:cs typeface="Segoe UI Semibold" panose="020B0702040204020203" pitchFamily="34" charset="0"/>
                    </a:rPr>
                    <a:t>HDFS</a:t>
                  </a:r>
                </a:p>
              </p:txBody>
            </p:sp>
            <p:sp>
              <p:nvSpPr>
                <p:cNvPr id="79" name="Rectangle 78"/>
                <p:cNvSpPr/>
                <p:nvPr/>
              </p:nvSpPr>
              <p:spPr bwMode="auto">
                <a:xfrm>
                  <a:off x="2505934" y="1269802"/>
                  <a:ext cx="2010619" cy="963260"/>
                </a:xfrm>
                <a:prstGeom prst="rect">
                  <a:avLst/>
                </a:prstGeom>
                <a:solidFill>
                  <a:schemeClr val="accent1"/>
                </a:solid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dirty="0">
                      <a:solidFill>
                        <a:schemeClr val="bg1"/>
                      </a:solidFill>
                      <a:latin typeface="+mj-lt"/>
                    </a:rPr>
                    <a:t>HDInsight</a:t>
                  </a:r>
                </a:p>
              </p:txBody>
            </p:sp>
            <p:sp>
              <p:nvSpPr>
                <p:cNvPr id="80" name="Rectangle 79"/>
                <p:cNvSpPr/>
                <p:nvPr/>
              </p:nvSpPr>
              <p:spPr bwMode="auto">
                <a:xfrm>
                  <a:off x="457762" y="1269802"/>
                  <a:ext cx="2010619" cy="963260"/>
                </a:xfrm>
                <a:prstGeom prst="rect">
                  <a:avLst/>
                </a:prstGeom>
                <a:solidFill>
                  <a:schemeClr val="accent1"/>
                </a:solid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dirty="0">
                      <a:solidFill>
                        <a:schemeClr val="bg1"/>
                      </a:solidFill>
                      <a:latin typeface="+mj-lt"/>
                    </a:rPr>
                    <a:t>Analytics Service</a:t>
                  </a:r>
                  <a:endParaRPr lang="en-GB" sz="2400" dirty="0">
                    <a:solidFill>
                      <a:schemeClr val="bg1"/>
                    </a:solidFill>
                    <a:latin typeface="+mj-lt"/>
                    <a:ea typeface="Segoe UI" pitchFamily="34" charset="0"/>
                    <a:cs typeface="Segoe UI" pitchFamily="34" charset="0"/>
                  </a:endParaRPr>
                </a:p>
              </p:txBody>
            </p:sp>
            <p:sp>
              <p:nvSpPr>
                <p:cNvPr id="84" name="Rectangle 83"/>
                <p:cNvSpPr/>
                <p:nvPr/>
              </p:nvSpPr>
              <p:spPr>
                <a:xfrm>
                  <a:off x="434976" y="4828120"/>
                  <a:ext cx="7261896" cy="1514314"/>
                </a:xfrm>
                <a:prstGeom prst="rect">
                  <a:avLst/>
                </a:prstGeom>
                <a:noFill/>
                <a:ln w="3175">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2000" dirty="0">
                      <a:solidFill>
                        <a:schemeClr val="accent1"/>
                      </a:solidFill>
                      <a:latin typeface="Segoe UI Semibold" panose="020B0702040204020203" pitchFamily="34" charset="0"/>
                      <a:cs typeface="Segoe UI Semibold" panose="020B0702040204020203" pitchFamily="34" charset="0"/>
                    </a:rPr>
                    <a:t>Store</a:t>
                  </a:r>
                </a:p>
              </p:txBody>
            </p:sp>
            <p:sp>
              <p:nvSpPr>
                <p:cNvPr id="52" name="Rectangle 51"/>
                <p:cNvSpPr/>
                <p:nvPr/>
              </p:nvSpPr>
              <p:spPr bwMode="auto">
                <a:xfrm>
                  <a:off x="4554106" y="1269801"/>
                  <a:ext cx="1046191" cy="22480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200" dirty="0">
                    <a:solidFill>
                      <a:schemeClr val="accent1"/>
                    </a:solidFill>
                    <a:latin typeface="Segoe UI Semibold" panose="020B0702040204020203" pitchFamily="34" charset="0"/>
                    <a:ea typeface="Segoe UI" pitchFamily="34" charset="0"/>
                    <a:cs typeface="Segoe UI Semibold" panose="020B0702040204020203" pitchFamily="34" charset="0"/>
                  </a:endParaRPr>
                </a:p>
              </p:txBody>
            </p:sp>
            <p:sp>
              <p:nvSpPr>
                <p:cNvPr id="53" name="Rectangle 52"/>
                <p:cNvSpPr/>
                <p:nvPr/>
              </p:nvSpPr>
              <p:spPr bwMode="auto">
                <a:xfrm>
                  <a:off x="5581602" y="1269801"/>
                  <a:ext cx="1064488" cy="2248099"/>
                </a:xfrm>
                <a:prstGeom prst="rect">
                  <a:avLst/>
                </a:prstGeom>
                <a:solidFill>
                  <a:srgbClr val="008D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2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6646815" y="1269801"/>
                  <a:ext cx="1058635" cy="2248099"/>
                </a:xfrm>
                <a:prstGeom prst="rect">
                  <a:avLst/>
                </a:prstGeom>
                <a:solidFill>
                  <a:srgbClr val="E5193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2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74" name="Isosceles Triangle 73"/>
                <p:cNvSpPr/>
                <p:nvPr/>
              </p:nvSpPr>
              <p:spPr bwMode="auto">
                <a:xfrm rot="10800000">
                  <a:off x="495522" y="3486492"/>
                  <a:ext cx="805096" cy="223572"/>
                </a:xfrm>
                <a:prstGeom prst="triangle">
                  <a:avLst/>
                </a:prstGeom>
                <a:solidFill>
                  <a:schemeClr val="accent1"/>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GB" sz="2000" b="1" dirty="0">
                    <a:solidFill>
                      <a:schemeClr val="bg1"/>
                    </a:solidFill>
                    <a:latin typeface="+mj-lt"/>
                    <a:ea typeface="Segoe UI" pitchFamily="34" charset="0"/>
                    <a:cs typeface="Segoe UI" pitchFamily="34" charset="0"/>
                  </a:endParaRPr>
                </a:p>
              </p:txBody>
            </p:sp>
            <p:sp>
              <p:nvSpPr>
                <p:cNvPr id="118" name="Isosceles Triangle 117"/>
                <p:cNvSpPr/>
                <p:nvPr/>
              </p:nvSpPr>
              <p:spPr bwMode="auto">
                <a:xfrm rot="10800000">
                  <a:off x="2568433" y="3486492"/>
                  <a:ext cx="805096" cy="223572"/>
                </a:xfrm>
                <a:prstGeom prst="triangle">
                  <a:avLst/>
                </a:prstGeom>
                <a:solidFill>
                  <a:schemeClr val="accent1"/>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GB" sz="2000" b="1" dirty="0">
                    <a:solidFill>
                      <a:schemeClr val="bg1"/>
                    </a:solidFill>
                    <a:latin typeface="+mj-lt"/>
                    <a:ea typeface="Segoe UI" pitchFamily="34" charset="0"/>
                    <a:cs typeface="Segoe UI" pitchFamily="34" charset="0"/>
                  </a:endParaRPr>
                </a:p>
              </p:txBody>
            </p:sp>
            <p:sp>
              <p:nvSpPr>
                <p:cNvPr id="78" name="Rectangle 77"/>
                <p:cNvSpPr/>
                <p:nvPr/>
              </p:nvSpPr>
              <p:spPr bwMode="auto">
                <a:xfrm>
                  <a:off x="457762" y="2272458"/>
                  <a:ext cx="4058791" cy="1241131"/>
                </a:xfrm>
                <a:prstGeom prst="rect">
                  <a:avLst/>
                </a:prstGeom>
                <a:solidFill>
                  <a:schemeClr val="accent1"/>
                </a:solidFill>
                <a:ln w="3175">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GB" sz="2000" b="1" dirty="0">
                    <a:solidFill>
                      <a:schemeClr val="bg1"/>
                    </a:solidFill>
                    <a:latin typeface="+mj-lt"/>
                    <a:ea typeface="Segoe UI" pitchFamily="34" charset="0"/>
                    <a:cs typeface="Segoe UI" pitchFamily="34" charset="0"/>
                  </a:endParaRPr>
                </a:p>
              </p:txBody>
            </p:sp>
            <p:pic>
              <p:nvPicPr>
                <p:cNvPr id="119" name="Picture 118"/>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405332" y="2692550"/>
                  <a:ext cx="689303" cy="355560"/>
                </a:xfrm>
                <a:prstGeom prst="rect">
                  <a:avLst/>
                </a:prstGeom>
                <a:noFill/>
                <a:ln>
                  <a:noFill/>
                </a:ln>
              </p:spPr>
            </p:pic>
            <p:sp>
              <p:nvSpPr>
                <p:cNvPr id="120" name="TextBox 12"/>
                <p:cNvSpPr txBox="1"/>
                <p:nvPr/>
              </p:nvSpPr>
              <p:spPr>
                <a:xfrm>
                  <a:off x="598829" y="2749688"/>
                  <a:ext cx="594715" cy="241285"/>
                </a:xfrm>
                <a:prstGeom prst="rect">
                  <a:avLst/>
                </a:prstGeom>
                <a:noFill/>
              </p:spPr>
              <p:txBody>
                <a:bodyPr wrap="none" lIns="0" tIns="0" rIns="0" bIns="0" rtlCol="0">
                  <a:no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r>
                    <a:rPr lang="en-US" sz="1568" b="1" dirty="0">
                      <a:solidFill>
                        <a:schemeClr val="bg1"/>
                      </a:solidFill>
                    </a:rPr>
                    <a:t>U-SQL</a:t>
                  </a:r>
                </a:p>
              </p:txBody>
            </p:sp>
            <p:sp>
              <p:nvSpPr>
                <p:cNvPr id="122" name="Freeform 121"/>
                <p:cNvSpPr>
                  <a:spLocks noChangeAspect="1"/>
                </p:cNvSpPr>
                <p:nvPr/>
              </p:nvSpPr>
              <p:spPr bwMode="auto">
                <a:xfrm>
                  <a:off x="1511350" y="2668286"/>
                  <a:ext cx="576176" cy="404089"/>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bg1"/>
                </a:solidFill>
                <a:ln>
                  <a:noFill/>
                </a:ln>
              </p:spPr>
              <p:txBody>
                <a:bodyPr vert="horz" wrap="square" lIns="89592" tIns="44796" rIns="89592" bIns="44796" numCol="1" anchor="t" anchorCtr="0" compatLnSpc="1">
                  <a:prstTxWarp prst="textNoShape">
                    <a:avLst/>
                  </a:prstTxWarp>
                </a:bodyPr>
                <a:lstStyle/>
                <a:p>
                  <a:pPr defTabSz="912803" fontAlgn="base">
                    <a:spcBef>
                      <a:spcPct val="0"/>
                    </a:spcBef>
                    <a:spcAft>
                      <a:spcPct val="0"/>
                    </a:spcAft>
                  </a:pPr>
                  <a:endParaRPr lang="en-IN" sz="1567" dirty="0">
                    <a:solidFill>
                      <a:srgbClr val="000000"/>
                    </a:solidFill>
                  </a:endParaRPr>
                </a:p>
              </p:txBody>
            </p:sp>
            <p:grpSp>
              <p:nvGrpSpPr>
                <p:cNvPr id="56" name="Group 55"/>
                <p:cNvGrpSpPr/>
                <p:nvPr/>
              </p:nvGrpSpPr>
              <p:grpSpPr>
                <a:xfrm>
                  <a:off x="4747653" y="4870208"/>
                  <a:ext cx="2496516" cy="1420410"/>
                  <a:chOff x="4747653" y="4870208"/>
                  <a:chExt cx="2496516" cy="1420410"/>
                </a:xfrm>
              </p:grpSpPr>
              <p:sp>
                <p:nvSpPr>
                  <p:cNvPr id="87" name="Rectangle 86"/>
                  <p:cNvSpPr/>
                  <p:nvPr>
                    <p:custDataLst>
                      <p:tags r:id="rId5"/>
                    </p:custDataLst>
                  </p:nvPr>
                </p:nvSpPr>
                <p:spPr bwMode="auto">
                  <a:xfrm>
                    <a:off x="4747653" y="5604818"/>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algn="ctr" defTabSz="932472"/>
                    <a:r>
                      <a:rPr lang="en-US" sz="1000" dirty="0">
                        <a:solidFill>
                          <a:schemeClr val="accent1"/>
                        </a:solidFill>
                      </a:rPr>
                      <a:t>Clickstream</a:t>
                    </a:r>
                  </a:p>
                </p:txBody>
              </p:sp>
              <p:sp>
                <p:nvSpPr>
                  <p:cNvPr id="90" name="Rectangle 89"/>
                  <p:cNvSpPr/>
                  <p:nvPr>
                    <p:custDataLst>
                      <p:tags r:id="rId6"/>
                    </p:custDataLst>
                  </p:nvPr>
                </p:nvSpPr>
                <p:spPr bwMode="auto">
                  <a:xfrm>
                    <a:off x="4747653" y="4870208"/>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algn="ctr" defTabSz="932472"/>
                    <a:r>
                      <a:rPr lang="en-US" sz="1000" dirty="0">
                        <a:solidFill>
                          <a:schemeClr val="accent1"/>
                        </a:solidFill>
                      </a:rPr>
                      <a:t>Sensors</a:t>
                    </a:r>
                  </a:p>
                </p:txBody>
              </p:sp>
              <p:sp>
                <p:nvSpPr>
                  <p:cNvPr id="94" name="Rectangle 93"/>
                  <p:cNvSpPr/>
                  <p:nvPr>
                    <p:custDataLst>
                      <p:tags r:id="rId7"/>
                    </p:custDataLst>
                  </p:nvPr>
                </p:nvSpPr>
                <p:spPr bwMode="auto">
                  <a:xfrm>
                    <a:off x="6173236" y="5604818"/>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algn="ctr" defTabSz="932472"/>
                    <a:r>
                      <a:rPr lang="en-US" sz="1000" dirty="0">
                        <a:solidFill>
                          <a:schemeClr val="accent1"/>
                        </a:solidFill>
                      </a:rPr>
                      <a:t>Video</a:t>
                    </a:r>
                  </a:p>
                </p:txBody>
              </p:sp>
              <p:sp>
                <p:nvSpPr>
                  <p:cNvPr id="97" name="Rectangle 96"/>
                  <p:cNvSpPr/>
                  <p:nvPr>
                    <p:custDataLst>
                      <p:tags r:id="rId8"/>
                    </p:custDataLst>
                  </p:nvPr>
                </p:nvSpPr>
                <p:spPr bwMode="auto">
                  <a:xfrm>
                    <a:off x="6173236" y="4870208"/>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algn="ctr" defTabSz="932472"/>
                    <a:r>
                      <a:rPr lang="en-US" sz="1000" dirty="0">
                        <a:solidFill>
                          <a:schemeClr val="accent1"/>
                        </a:solidFill>
                      </a:rPr>
                      <a:t>Social</a:t>
                    </a:r>
                  </a:p>
                </p:txBody>
              </p:sp>
              <p:sp>
                <p:nvSpPr>
                  <p:cNvPr id="131" name="Freeform 130"/>
                  <p:cNvSpPr/>
                  <p:nvPr/>
                </p:nvSpPr>
                <p:spPr bwMode="auto">
                  <a:xfrm>
                    <a:off x="5110374" y="5710390"/>
                    <a:ext cx="345491" cy="345489"/>
                  </a:xfrm>
                  <a:custGeom>
                    <a:avLst/>
                    <a:gdLst/>
                    <a:ahLst/>
                    <a:cxnLst/>
                    <a:rect l="l" t="t" r="r" b="b"/>
                    <a:pathLst>
                      <a:path w="3771688" h="3771678">
                        <a:moveTo>
                          <a:pt x="1170813" y="2357992"/>
                        </a:moveTo>
                        <a:cubicBezTo>
                          <a:pt x="1111992" y="2382777"/>
                          <a:pt x="1047346" y="2396330"/>
                          <a:pt x="979535" y="2396330"/>
                        </a:cubicBezTo>
                        <a:lnTo>
                          <a:pt x="966453" y="2395012"/>
                        </a:lnTo>
                        <a:cubicBezTo>
                          <a:pt x="883319" y="2612303"/>
                          <a:pt x="833420" y="2858368"/>
                          <a:pt x="826353" y="3135160"/>
                        </a:cubicBezTo>
                        <a:cubicBezTo>
                          <a:pt x="1111538" y="3378474"/>
                          <a:pt x="1481600" y="3524821"/>
                          <a:pt x="1885843" y="3524821"/>
                        </a:cubicBezTo>
                        <a:cubicBezTo>
                          <a:pt x="2339009" y="3524821"/>
                          <a:pt x="2749219" y="3340908"/>
                          <a:pt x="3045852" y="3043597"/>
                        </a:cubicBezTo>
                        <a:cubicBezTo>
                          <a:pt x="2805887" y="3038579"/>
                          <a:pt x="2587112" y="3013186"/>
                          <a:pt x="2388278" y="2969814"/>
                        </a:cubicBezTo>
                        <a:cubicBezTo>
                          <a:pt x="2331347" y="3055619"/>
                          <a:pt x="2233838" y="3112082"/>
                          <a:pt x="2123141" y="3112082"/>
                        </a:cubicBezTo>
                        <a:cubicBezTo>
                          <a:pt x="1947210" y="3112082"/>
                          <a:pt x="1804590" y="2969463"/>
                          <a:pt x="1804590" y="2793533"/>
                        </a:cubicBezTo>
                        <a:lnTo>
                          <a:pt x="1805949" y="2780055"/>
                        </a:lnTo>
                        <a:cubicBezTo>
                          <a:pt x="1549285" y="2666155"/>
                          <a:pt x="1340216" y="2518864"/>
                          <a:pt x="1170813" y="2357992"/>
                        </a:cubicBezTo>
                        <a:close/>
                        <a:moveTo>
                          <a:pt x="1917963" y="1269900"/>
                        </a:moveTo>
                        <a:cubicBezTo>
                          <a:pt x="1742858" y="1377541"/>
                          <a:pt x="1571623" y="1510227"/>
                          <a:pt x="1421807" y="1673923"/>
                        </a:cubicBezTo>
                        <a:cubicBezTo>
                          <a:pt x="1458137" y="1740622"/>
                          <a:pt x="1477533" y="1817212"/>
                          <a:pt x="1477533" y="1898333"/>
                        </a:cubicBezTo>
                        <a:cubicBezTo>
                          <a:pt x="1477533" y="1995213"/>
                          <a:pt x="1449869" y="2085631"/>
                          <a:pt x="1400834" y="2161383"/>
                        </a:cubicBezTo>
                        <a:cubicBezTo>
                          <a:pt x="1556230" y="2298906"/>
                          <a:pt x="1738753" y="2424541"/>
                          <a:pt x="1949562" y="2526931"/>
                        </a:cubicBezTo>
                        <a:cubicBezTo>
                          <a:pt x="1999298" y="2493937"/>
                          <a:pt x="2059006" y="2474984"/>
                          <a:pt x="2123141" y="2474984"/>
                        </a:cubicBezTo>
                        <a:cubicBezTo>
                          <a:pt x="2266947" y="2474984"/>
                          <a:pt x="2388496" y="2570273"/>
                          <a:pt x="2426612" y="2701602"/>
                        </a:cubicBezTo>
                        <a:cubicBezTo>
                          <a:pt x="2672548" y="2766286"/>
                          <a:pt x="2946719" y="2800378"/>
                          <a:pt x="3250025" y="2793803"/>
                        </a:cubicBezTo>
                        <a:cubicBezTo>
                          <a:pt x="3324551" y="2682855"/>
                          <a:pt x="3385478" y="2562082"/>
                          <a:pt x="3429138" y="2433348"/>
                        </a:cubicBezTo>
                        <a:cubicBezTo>
                          <a:pt x="3338857" y="2361270"/>
                          <a:pt x="3226294" y="2282273"/>
                          <a:pt x="3097462" y="2192900"/>
                        </a:cubicBezTo>
                        <a:cubicBezTo>
                          <a:pt x="3035056" y="2253619"/>
                          <a:pt x="2949762" y="2290655"/>
                          <a:pt x="2855817" y="2290655"/>
                        </a:cubicBezTo>
                        <a:cubicBezTo>
                          <a:pt x="2662639" y="2290655"/>
                          <a:pt x="2506038" y="2134055"/>
                          <a:pt x="2506038" y="1940878"/>
                        </a:cubicBezTo>
                        <a:cubicBezTo>
                          <a:pt x="2506038" y="1888016"/>
                          <a:pt x="2517765" y="1837892"/>
                          <a:pt x="2539677" y="1793396"/>
                        </a:cubicBezTo>
                        <a:cubicBezTo>
                          <a:pt x="2341462" y="1643986"/>
                          <a:pt x="2130574" y="1471504"/>
                          <a:pt x="1917963" y="1269900"/>
                        </a:cubicBezTo>
                        <a:close/>
                        <a:moveTo>
                          <a:pt x="513102" y="991965"/>
                        </a:moveTo>
                        <a:cubicBezTo>
                          <a:pt x="344394" y="1248586"/>
                          <a:pt x="246856" y="1555822"/>
                          <a:pt x="246856" y="1885839"/>
                        </a:cubicBezTo>
                        <a:cubicBezTo>
                          <a:pt x="246856" y="2228384"/>
                          <a:pt x="351940" y="2546384"/>
                          <a:pt x="531953" y="2809142"/>
                        </a:cubicBezTo>
                        <a:cubicBezTo>
                          <a:pt x="549141" y="2611547"/>
                          <a:pt x="584950" y="2428200"/>
                          <a:pt x="638399" y="2259547"/>
                        </a:cubicBezTo>
                        <a:cubicBezTo>
                          <a:pt x="541504" y="2169601"/>
                          <a:pt x="481537" y="2040970"/>
                          <a:pt x="481537" y="1898333"/>
                        </a:cubicBezTo>
                        <a:cubicBezTo>
                          <a:pt x="481537" y="1763870"/>
                          <a:pt x="534828" y="1641853"/>
                          <a:pt x="621976" y="1552767"/>
                        </a:cubicBezTo>
                        <a:cubicBezTo>
                          <a:pt x="525006" y="1308454"/>
                          <a:pt x="497710" y="1099531"/>
                          <a:pt x="513102" y="991965"/>
                        </a:cubicBezTo>
                        <a:close/>
                        <a:moveTo>
                          <a:pt x="3156081" y="850671"/>
                        </a:moveTo>
                        <a:cubicBezTo>
                          <a:pt x="2974938" y="846231"/>
                          <a:pt x="2570313" y="925816"/>
                          <a:pt x="2149056" y="1140246"/>
                        </a:cubicBezTo>
                        <a:cubicBezTo>
                          <a:pt x="2305862" y="1298314"/>
                          <a:pt x="2480556" y="1465085"/>
                          <a:pt x="2679283" y="1640508"/>
                        </a:cubicBezTo>
                        <a:cubicBezTo>
                          <a:pt x="2730538" y="1608663"/>
                          <a:pt x="2791127" y="1591101"/>
                          <a:pt x="2855817" y="1591101"/>
                        </a:cubicBezTo>
                        <a:cubicBezTo>
                          <a:pt x="3048995" y="1591101"/>
                          <a:pt x="3205596" y="1747701"/>
                          <a:pt x="3205596" y="1940878"/>
                        </a:cubicBezTo>
                        <a:cubicBezTo>
                          <a:pt x="3205596" y="1983725"/>
                          <a:pt x="3197892" y="2024773"/>
                          <a:pt x="3182681" y="2062298"/>
                        </a:cubicBezTo>
                        <a:cubicBezTo>
                          <a:pt x="3274893" y="2136338"/>
                          <a:pt x="3371714" y="2211317"/>
                          <a:pt x="3473137" y="2287690"/>
                        </a:cubicBezTo>
                        <a:cubicBezTo>
                          <a:pt x="3507571" y="2159450"/>
                          <a:pt x="3524830" y="2024660"/>
                          <a:pt x="3524830" y="1885839"/>
                        </a:cubicBezTo>
                        <a:cubicBezTo>
                          <a:pt x="3524830" y="1493128"/>
                          <a:pt x="3386712" y="1132675"/>
                          <a:pt x="3156081" y="850671"/>
                        </a:cubicBezTo>
                        <a:close/>
                        <a:moveTo>
                          <a:pt x="1167372" y="414437"/>
                        </a:moveTo>
                        <a:cubicBezTo>
                          <a:pt x="994754" y="496757"/>
                          <a:pt x="839843" y="609954"/>
                          <a:pt x="709006" y="746596"/>
                        </a:cubicBezTo>
                        <a:cubicBezTo>
                          <a:pt x="656695" y="881549"/>
                          <a:pt x="694723" y="1138245"/>
                          <a:pt x="834094" y="1424446"/>
                        </a:cubicBezTo>
                        <a:cubicBezTo>
                          <a:pt x="879599" y="1407960"/>
                          <a:pt x="928677" y="1400336"/>
                          <a:pt x="979535" y="1400336"/>
                        </a:cubicBezTo>
                        <a:cubicBezTo>
                          <a:pt x="1017560" y="1400336"/>
                          <a:pt x="1054590" y="1404598"/>
                          <a:pt x="1089967" y="1413579"/>
                        </a:cubicBezTo>
                        <a:cubicBezTo>
                          <a:pt x="1244168" y="1226717"/>
                          <a:pt x="1421621" y="1074480"/>
                          <a:pt x="1607991" y="955200"/>
                        </a:cubicBezTo>
                        <a:cubicBezTo>
                          <a:pt x="1457566" y="792176"/>
                          <a:pt x="1309542" y="612523"/>
                          <a:pt x="1167372" y="414437"/>
                        </a:cubicBezTo>
                        <a:close/>
                        <a:moveTo>
                          <a:pt x="1885843" y="246857"/>
                        </a:moveTo>
                        <a:cubicBezTo>
                          <a:pt x="1714273" y="246857"/>
                          <a:pt x="1548861" y="273219"/>
                          <a:pt x="1393510" y="322354"/>
                        </a:cubicBezTo>
                        <a:cubicBezTo>
                          <a:pt x="1529569" y="475615"/>
                          <a:pt x="1675197" y="641640"/>
                          <a:pt x="1842024" y="820292"/>
                        </a:cubicBezTo>
                        <a:cubicBezTo>
                          <a:pt x="2228189" y="624889"/>
                          <a:pt x="2625611" y="560552"/>
                          <a:pt x="2918518" y="613738"/>
                        </a:cubicBezTo>
                        <a:cubicBezTo>
                          <a:pt x="2636954" y="384188"/>
                          <a:pt x="2277437" y="246857"/>
                          <a:pt x="1885843" y="246857"/>
                        </a:cubicBezTo>
                        <a:close/>
                        <a:moveTo>
                          <a:pt x="1885844" y="0"/>
                        </a:moveTo>
                        <a:cubicBezTo>
                          <a:pt x="2927367" y="0"/>
                          <a:pt x="3771688" y="844319"/>
                          <a:pt x="3771688" y="1885839"/>
                        </a:cubicBezTo>
                        <a:cubicBezTo>
                          <a:pt x="3771688" y="2927359"/>
                          <a:pt x="2927367" y="3771678"/>
                          <a:pt x="1885844" y="3771678"/>
                        </a:cubicBezTo>
                        <a:cubicBezTo>
                          <a:pt x="844321" y="3771678"/>
                          <a:pt x="0" y="2927359"/>
                          <a:pt x="0" y="1885839"/>
                        </a:cubicBezTo>
                        <a:cubicBezTo>
                          <a:pt x="0" y="844319"/>
                          <a:pt x="844321" y="0"/>
                          <a:pt x="1885844" y="0"/>
                        </a:cubicBezTo>
                        <a:close/>
                      </a:path>
                    </a:pathLst>
                  </a:cu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4" name="Frame 5"/>
                  <p:cNvSpPr>
                    <a:spLocks noChangeAspect="1"/>
                  </p:cNvSpPr>
                  <p:nvPr/>
                </p:nvSpPr>
                <p:spPr bwMode="auto">
                  <a:xfrm>
                    <a:off x="5113258" y="4933892"/>
                    <a:ext cx="339723" cy="378672"/>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D163D"/>
                  </a:solidFill>
                  <a:ln w="9525" cap="flat" cmpd="sng" algn="ctr">
                    <a:noFill/>
                    <a:prstDash val="solid"/>
                    <a:headEnd type="none" w="med" len="med"/>
                    <a:tailEnd type="none" w="med" len="med"/>
                  </a:ln>
                  <a:effectLst/>
                </p:spPr>
                <p:txBody>
                  <a:bodyPr rot="0" spcFirstLastPara="0" vert="horz" wrap="square" lIns="43940" tIns="51685" rIns="0" bIns="103368"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1033161">
                      <a:defRPr/>
                    </a:pPr>
                    <a:endParaRPr lang="en-US" sz="480" kern="0" spc="-57" dirty="0">
                      <a:gradFill>
                        <a:gsLst>
                          <a:gs pos="0">
                            <a:srgbClr val="FFFFFF"/>
                          </a:gs>
                          <a:gs pos="100000">
                            <a:srgbClr val="FFFFFF"/>
                          </a:gs>
                        </a:gsLst>
                        <a:lin ang="5400000" scaled="0"/>
                      </a:gradFill>
                      <a:ea typeface="Segoe UI" pitchFamily="34" charset="0"/>
                      <a:cs typeface="Segoe UI" pitchFamily="34" charset="0"/>
                    </a:endParaRPr>
                  </a:p>
                </p:txBody>
              </p:sp>
              <p:sp>
                <p:nvSpPr>
                  <p:cNvPr id="136" name="Freeform 135"/>
                  <p:cNvSpPr>
                    <a:spLocks noEditPoints="1"/>
                  </p:cNvSpPr>
                  <p:nvPr/>
                </p:nvSpPr>
                <p:spPr bwMode="auto">
                  <a:xfrm>
                    <a:off x="6565152" y="5690207"/>
                    <a:ext cx="287101" cy="343924"/>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rgbClr val="0D163D"/>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3940" tIns="43938" rIns="0" bIns="43938"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790848"/>
                    <a:endParaRPr lang="en-US" sz="480" spc="-129" dirty="0">
                      <a:solidFill>
                        <a:schemeClr val="accent3"/>
                      </a:solidFill>
                      <a:latin typeface="Segoe Light" pitchFamily="34" charset="0"/>
                    </a:endParaRPr>
                  </a:p>
                </p:txBody>
              </p:sp>
              <p:sp>
                <p:nvSpPr>
                  <p:cNvPr id="139" name="Freeform 13"/>
                  <p:cNvSpPr>
                    <a:spLocks noChangeAspect="1" noEditPoints="1"/>
                  </p:cNvSpPr>
                  <p:nvPr/>
                </p:nvSpPr>
                <p:spPr bwMode="black">
                  <a:xfrm>
                    <a:off x="6491553" y="4900349"/>
                    <a:ext cx="434298" cy="4010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42" tIns="89642" rIns="89642" bIns="89642" numCol="1" rtlCol="0" anchor="ctr" anchorCtr="0" compatLnSpc="1">
                    <a:prstTxWarp prst="textNoShape">
                      <a:avLst/>
                    </a:prstTxWarp>
                  </a:bodyPr>
                  <a:lstStyle/>
                  <a:p>
                    <a:pPr defTabSz="711705"/>
                    <a:endParaRPr lang="en-US" sz="900" spc="-118" dirty="0">
                      <a:solidFill>
                        <a:schemeClr val="bg1"/>
                      </a:solidFill>
                    </a:endParaRPr>
                  </a:p>
                </p:txBody>
              </p:sp>
            </p:grpSp>
            <p:grpSp>
              <p:nvGrpSpPr>
                <p:cNvPr id="159" name="Group 158"/>
                <p:cNvGrpSpPr/>
                <p:nvPr/>
              </p:nvGrpSpPr>
              <p:grpSpPr>
                <a:xfrm>
                  <a:off x="888796" y="4870208"/>
                  <a:ext cx="2496515" cy="1420410"/>
                  <a:chOff x="888796" y="4870208"/>
                  <a:chExt cx="2496515" cy="1420410"/>
                </a:xfrm>
              </p:grpSpPr>
              <p:sp>
                <p:nvSpPr>
                  <p:cNvPr id="66" name="Rectangle 65"/>
                  <p:cNvSpPr/>
                  <p:nvPr>
                    <p:custDataLst>
                      <p:tags r:id="rId1"/>
                    </p:custDataLst>
                  </p:nvPr>
                </p:nvSpPr>
                <p:spPr bwMode="auto">
                  <a:xfrm>
                    <a:off x="2314378" y="5604818"/>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algn="ctr" defTabSz="932472"/>
                    <a:r>
                      <a:rPr lang="en-US" sz="1000" dirty="0">
                        <a:solidFill>
                          <a:schemeClr val="accent1"/>
                        </a:solidFill>
                      </a:rPr>
                      <a:t>Web</a:t>
                    </a:r>
                  </a:p>
                </p:txBody>
              </p:sp>
              <p:sp>
                <p:nvSpPr>
                  <p:cNvPr id="100" name="Rectangle 99"/>
                  <p:cNvSpPr/>
                  <p:nvPr>
                    <p:custDataLst>
                      <p:tags r:id="rId2"/>
                    </p:custDataLst>
                  </p:nvPr>
                </p:nvSpPr>
                <p:spPr bwMode="auto">
                  <a:xfrm>
                    <a:off x="2314378" y="4870208"/>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algn="ctr" defTabSz="932472"/>
                    <a:r>
                      <a:rPr lang="en-US" sz="1000" dirty="0">
                        <a:solidFill>
                          <a:schemeClr val="accent1"/>
                        </a:solidFill>
                      </a:rPr>
                      <a:t>Devices</a:t>
                    </a:r>
                  </a:p>
                </p:txBody>
              </p:sp>
              <p:sp>
                <p:nvSpPr>
                  <p:cNvPr id="105" name="Rectangle 104"/>
                  <p:cNvSpPr/>
                  <p:nvPr>
                    <p:custDataLst>
                      <p:tags r:id="rId3"/>
                    </p:custDataLst>
                  </p:nvPr>
                </p:nvSpPr>
                <p:spPr bwMode="auto">
                  <a:xfrm>
                    <a:off x="888796" y="5604818"/>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algn="ctr" defTabSz="932472"/>
                    <a:r>
                      <a:rPr lang="en-US" sz="1000" dirty="0">
                        <a:solidFill>
                          <a:schemeClr val="accent1"/>
                        </a:solidFill>
                      </a:rPr>
                      <a:t>Relational</a:t>
                    </a:r>
                  </a:p>
                </p:txBody>
              </p:sp>
              <p:sp>
                <p:nvSpPr>
                  <p:cNvPr id="108" name="Rectangle 107"/>
                  <p:cNvSpPr/>
                  <p:nvPr>
                    <p:custDataLst>
                      <p:tags r:id="rId4"/>
                    </p:custDataLst>
                  </p:nvPr>
                </p:nvSpPr>
                <p:spPr bwMode="auto">
                  <a:xfrm>
                    <a:off x="888796" y="4870208"/>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algn="ctr" defTabSz="932472"/>
                    <a:r>
                      <a:rPr lang="en-US" sz="1000" dirty="0">
                        <a:solidFill>
                          <a:schemeClr val="accent1"/>
                        </a:solidFill>
                      </a:rPr>
                      <a:t>Applications</a:t>
                    </a:r>
                  </a:p>
                </p:txBody>
              </p:sp>
              <p:grpSp>
                <p:nvGrpSpPr>
                  <p:cNvPr id="125" name="Group 124"/>
                  <p:cNvGrpSpPr/>
                  <p:nvPr/>
                </p:nvGrpSpPr>
                <p:grpSpPr>
                  <a:xfrm>
                    <a:off x="2646802" y="5682578"/>
                    <a:ext cx="406084" cy="397883"/>
                    <a:chOff x="4030436" y="1511171"/>
                    <a:chExt cx="4398164" cy="4309344"/>
                  </a:xfrm>
                  <a:solidFill>
                    <a:schemeClr val="accent1"/>
                  </a:solidFill>
                </p:grpSpPr>
                <p:sp>
                  <p:nvSpPr>
                    <p:cNvPr id="126" name="Oval 35"/>
                    <p:cNvSpPr/>
                    <p:nvPr/>
                  </p:nvSpPr>
                  <p:spPr>
                    <a:xfrm>
                      <a:off x="4411045" y="1909551"/>
                      <a:ext cx="3592286" cy="3588790"/>
                    </a:xfrm>
                    <a:custGeom>
                      <a:avLst/>
                      <a:gdLst/>
                      <a:ahLst/>
                      <a:cxnLst/>
                      <a:rect l="l" t="t" r="r" b="b"/>
                      <a:pathLst>
                        <a:path w="3592286" h="3588790">
                          <a:moveTo>
                            <a:pt x="856899" y="2807618"/>
                          </a:moveTo>
                          <a:cubicBezTo>
                            <a:pt x="1050936" y="3101840"/>
                            <a:pt x="1319084" y="3340075"/>
                            <a:pt x="1626253" y="3475527"/>
                          </a:cubicBezTo>
                          <a:cubicBezTo>
                            <a:pt x="1631223" y="3476765"/>
                            <a:pt x="1636270" y="3477223"/>
                            <a:pt x="1641325" y="3477658"/>
                          </a:cubicBezTo>
                          <a:cubicBezTo>
                            <a:pt x="1516509" y="3295597"/>
                            <a:pt x="1404916" y="3065936"/>
                            <a:pt x="1318985" y="2807618"/>
                          </a:cubicBezTo>
                          <a:close/>
                          <a:moveTo>
                            <a:pt x="442231" y="2807618"/>
                          </a:moveTo>
                          <a:cubicBezTo>
                            <a:pt x="659711" y="3099896"/>
                            <a:pt x="969924" y="3318794"/>
                            <a:pt x="1329899" y="3418883"/>
                          </a:cubicBezTo>
                          <a:cubicBezTo>
                            <a:pt x="1089904" y="3278379"/>
                            <a:pt x="880477" y="3064398"/>
                            <a:pt x="724038" y="2807618"/>
                          </a:cubicBezTo>
                          <a:close/>
                          <a:moveTo>
                            <a:pt x="2450248" y="1844143"/>
                          </a:moveTo>
                          <a:cubicBezTo>
                            <a:pt x="2439084" y="2145593"/>
                            <a:pt x="2386150" y="2439238"/>
                            <a:pt x="2304248" y="2705865"/>
                          </a:cubicBezTo>
                          <a:lnTo>
                            <a:pt x="2801418" y="2705865"/>
                          </a:lnTo>
                          <a:cubicBezTo>
                            <a:pt x="2959192" y="2445207"/>
                            <a:pt x="3059303" y="2147324"/>
                            <a:pt x="3081979" y="1844143"/>
                          </a:cubicBezTo>
                          <a:close/>
                          <a:moveTo>
                            <a:pt x="1254663" y="1844143"/>
                          </a:moveTo>
                          <a:cubicBezTo>
                            <a:pt x="1268316" y="2144192"/>
                            <a:pt x="1322349" y="2438934"/>
                            <a:pt x="1406891" y="2705865"/>
                          </a:cubicBezTo>
                          <a:lnTo>
                            <a:pt x="2185396" y="2705865"/>
                          </a:lnTo>
                          <a:cubicBezTo>
                            <a:pt x="2269937" y="2438934"/>
                            <a:pt x="2323970" y="2144192"/>
                            <a:pt x="2337624" y="1844143"/>
                          </a:cubicBezTo>
                          <a:close/>
                          <a:moveTo>
                            <a:pt x="510307" y="1844143"/>
                          </a:moveTo>
                          <a:cubicBezTo>
                            <a:pt x="532984" y="2147324"/>
                            <a:pt x="633095" y="2445207"/>
                            <a:pt x="790868" y="2705865"/>
                          </a:cubicBezTo>
                          <a:lnTo>
                            <a:pt x="1288039" y="2705865"/>
                          </a:lnTo>
                          <a:cubicBezTo>
                            <a:pt x="1206136" y="2439238"/>
                            <a:pt x="1153202" y="2145593"/>
                            <a:pt x="1142039" y="1844143"/>
                          </a:cubicBezTo>
                          <a:close/>
                          <a:moveTo>
                            <a:pt x="105056" y="1844143"/>
                          </a:moveTo>
                          <a:cubicBezTo>
                            <a:pt x="113791" y="2161330"/>
                            <a:pt x="209946" y="2456621"/>
                            <a:pt x="371868" y="2705865"/>
                          </a:cubicBezTo>
                          <a:lnTo>
                            <a:pt x="662862" y="2705865"/>
                          </a:lnTo>
                          <a:cubicBezTo>
                            <a:pt x="516487" y="2445076"/>
                            <a:pt x="423528" y="2147271"/>
                            <a:pt x="402177" y="1844143"/>
                          </a:cubicBezTo>
                          <a:close/>
                          <a:moveTo>
                            <a:pt x="2991928" y="880669"/>
                          </a:moveTo>
                          <a:cubicBezTo>
                            <a:pt x="3140148" y="1150938"/>
                            <a:pt x="3202326" y="1447530"/>
                            <a:pt x="3195093" y="1742390"/>
                          </a:cubicBezTo>
                          <a:lnTo>
                            <a:pt x="3487230" y="1742390"/>
                          </a:lnTo>
                          <a:cubicBezTo>
                            <a:pt x="3478495" y="1425203"/>
                            <a:pt x="3382340" y="1129913"/>
                            <a:pt x="3220418" y="880669"/>
                          </a:cubicBezTo>
                          <a:close/>
                          <a:moveTo>
                            <a:pt x="2335746" y="880669"/>
                          </a:moveTo>
                          <a:cubicBezTo>
                            <a:pt x="2421574" y="1162075"/>
                            <a:pt x="2456761" y="1454793"/>
                            <a:pt x="2451714" y="1742390"/>
                          </a:cubicBezTo>
                          <a:lnTo>
                            <a:pt x="3087241" y="1742390"/>
                          </a:lnTo>
                          <a:cubicBezTo>
                            <a:pt x="3094660" y="1447457"/>
                            <a:pt x="3027007" y="1150835"/>
                            <a:pt x="2866350" y="880669"/>
                          </a:cubicBezTo>
                          <a:close/>
                          <a:moveTo>
                            <a:pt x="1367135" y="880669"/>
                          </a:moveTo>
                          <a:cubicBezTo>
                            <a:pt x="1282114" y="1157161"/>
                            <a:pt x="1247328" y="1451118"/>
                            <a:pt x="1253877" y="1742390"/>
                          </a:cubicBezTo>
                          <a:lnTo>
                            <a:pt x="2338410" y="1742390"/>
                          </a:lnTo>
                          <a:cubicBezTo>
                            <a:pt x="2344959" y="1451118"/>
                            <a:pt x="2310172" y="1157161"/>
                            <a:pt x="2225152" y="880669"/>
                          </a:cubicBezTo>
                          <a:close/>
                          <a:moveTo>
                            <a:pt x="725937" y="880669"/>
                          </a:moveTo>
                          <a:cubicBezTo>
                            <a:pt x="565279" y="1150835"/>
                            <a:pt x="497627" y="1447457"/>
                            <a:pt x="505046" y="1742390"/>
                          </a:cubicBezTo>
                          <a:lnTo>
                            <a:pt x="1140573" y="1742390"/>
                          </a:lnTo>
                          <a:cubicBezTo>
                            <a:pt x="1135526" y="1454793"/>
                            <a:pt x="1170712" y="1162075"/>
                            <a:pt x="1256541" y="880669"/>
                          </a:cubicBezTo>
                          <a:close/>
                          <a:moveTo>
                            <a:pt x="2248579" y="164328"/>
                          </a:moveTo>
                          <a:cubicBezTo>
                            <a:pt x="2555388" y="331327"/>
                            <a:pt x="2778580" y="542975"/>
                            <a:pt x="2930516" y="778916"/>
                          </a:cubicBezTo>
                          <a:lnTo>
                            <a:pt x="3150056" y="778916"/>
                          </a:lnTo>
                          <a:cubicBezTo>
                            <a:pt x="2929802" y="482911"/>
                            <a:pt x="2614435" y="262169"/>
                            <a:pt x="2248579" y="164328"/>
                          </a:cubicBezTo>
                          <a:close/>
                          <a:moveTo>
                            <a:pt x="1937815" y="108552"/>
                          </a:moveTo>
                          <a:cubicBezTo>
                            <a:pt x="2102992" y="314323"/>
                            <a:pt x="2221669" y="541474"/>
                            <a:pt x="2300881" y="778916"/>
                          </a:cubicBezTo>
                          <a:lnTo>
                            <a:pt x="2799582" y="778916"/>
                          </a:lnTo>
                          <a:cubicBezTo>
                            <a:pt x="2615287" y="515202"/>
                            <a:pt x="2334724" y="282038"/>
                            <a:pt x="1938828" y="108687"/>
                          </a:cubicBezTo>
                          <a:cubicBezTo>
                            <a:pt x="1938493" y="108605"/>
                            <a:pt x="1938154" y="108578"/>
                            <a:pt x="1937815" y="108552"/>
                          </a:cubicBezTo>
                          <a:close/>
                          <a:moveTo>
                            <a:pt x="1853094" y="0"/>
                          </a:moveTo>
                          <a:cubicBezTo>
                            <a:pt x="2818755" y="28121"/>
                            <a:pt x="3592286" y="820360"/>
                            <a:pt x="3592286" y="1793267"/>
                          </a:cubicBezTo>
                          <a:cubicBezTo>
                            <a:pt x="3592286" y="2081519"/>
                            <a:pt x="3524385" y="2353911"/>
                            <a:pt x="3401976" y="2594458"/>
                          </a:cubicBezTo>
                          <a:lnTo>
                            <a:pt x="3325255" y="2517737"/>
                          </a:lnTo>
                          <a:cubicBezTo>
                            <a:pt x="3423612" y="2313010"/>
                            <a:pt x="3480601" y="2084883"/>
                            <a:pt x="3487230" y="1844143"/>
                          </a:cubicBezTo>
                          <a:lnTo>
                            <a:pt x="3190110" y="1844143"/>
                          </a:lnTo>
                          <a:cubicBezTo>
                            <a:pt x="3168759" y="2147271"/>
                            <a:pt x="3075799" y="2445076"/>
                            <a:pt x="2929425" y="2705865"/>
                          </a:cubicBezTo>
                          <a:lnTo>
                            <a:pt x="3220418" y="2705865"/>
                          </a:lnTo>
                          <a:lnTo>
                            <a:pt x="3303597" y="2556602"/>
                          </a:lnTo>
                          <a:lnTo>
                            <a:pt x="3303597" y="2767773"/>
                          </a:lnTo>
                          <a:cubicBezTo>
                            <a:pt x="3280445" y="2805980"/>
                            <a:pt x="3254809" y="2842496"/>
                            <a:pt x="3226272" y="2876756"/>
                          </a:cubicBezTo>
                          <a:lnTo>
                            <a:pt x="3094122" y="2876756"/>
                          </a:lnTo>
                          <a:cubicBezTo>
                            <a:pt x="3114010" y="2854748"/>
                            <a:pt x="3132341" y="2831426"/>
                            <a:pt x="3150056" y="2807618"/>
                          </a:cubicBezTo>
                          <a:lnTo>
                            <a:pt x="2868249" y="2807618"/>
                          </a:lnTo>
                          <a:lnTo>
                            <a:pt x="2820582" y="2876756"/>
                          </a:lnTo>
                          <a:lnTo>
                            <a:pt x="2682941" y="2876756"/>
                          </a:lnTo>
                          <a:cubicBezTo>
                            <a:pt x="2702988" y="2855609"/>
                            <a:pt x="2719438" y="2831803"/>
                            <a:pt x="2735387" y="2807618"/>
                          </a:cubicBezTo>
                          <a:lnTo>
                            <a:pt x="2273301" y="2807618"/>
                          </a:lnTo>
                          <a:lnTo>
                            <a:pt x="2247912" y="2876756"/>
                          </a:lnTo>
                          <a:lnTo>
                            <a:pt x="2126765" y="2876756"/>
                          </a:lnTo>
                          <a:cubicBezTo>
                            <a:pt x="2136798" y="2854347"/>
                            <a:pt x="2145074" y="2831106"/>
                            <a:pt x="2153121" y="2807618"/>
                          </a:cubicBezTo>
                          <a:lnTo>
                            <a:pt x="1439165" y="2807618"/>
                          </a:lnTo>
                          <a:cubicBezTo>
                            <a:pt x="1529282" y="3070629"/>
                            <a:pt x="1647990" y="3302680"/>
                            <a:pt x="1783852" y="3480422"/>
                          </a:cubicBezTo>
                          <a:lnTo>
                            <a:pt x="1783852" y="3588790"/>
                          </a:lnTo>
                          <a:cubicBezTo>
                            <a:pt x="797525" y="3582757"/>
                            <a:pt x="0" y="2781148"/>
                            <a:pt x="0" y="1793267"/>
                          </a:cubicBezTo>
                          <a:cubicBezTo>
                            <a:pt x="0" y="1473619"/>
                            <a:pt x="83499" y="1173473"/>
                            <a:pt x="230835" y="913991"/>
                          </a:cubicBezTo>
                          <a:lnTo>
                            <a:pt x="309476" y="992632"/>
                          </a:lnTo>
                          <a:cubicBezTo>
                            <a:pt x="184125" y="1215203"/>
                            <a:pt x="112536" y="1470768"/>
                            <a:pt x="105056" y="1742390"/>
                          </a:cubicBezTo>
                          <a:lnTo>
                            <a:pt x="397194" y="1742390"/>
                          </a:lnTo>
                          <a:cubicBezTo>
                            <a:pt x="389961" y="1447530"/>
                            <a:pt x="452139" y="1150938"/>
                            <a:pt x="600359" y="880669"/>
                          </a:cubicBezTo>
                          <a:lnTo>
                            <a:pt x="371868" y="880669"/>
                          </a:lnTo>
                          <a:lnTo>
                            <a:pt x="333349" y="949791"/>
                          </a:lnTo>
                          <a:lnTo>
                            <a:pt x="333349" y="753460"/>
                          </a:lnTo>
                          <a:cubicBezTo>
                            <a:pt x="360802" y="712185"/>
                            <a:pt x="391169" y="673066"/>
                            <a:pt x="423716" y="635829"/>
                          </a:cubicBezTo>
                          <a:lnTo>
                            <a:pt x="563325" y="635829"/>
                          </a:lnTo>
                          <a:cubicBezTo>
                            <a:pt x="519731" y="680610"/>
                            <a:pt x="479611" y="728679"/>
                            <a:pt x="442230" y="778916"/>
                          </a:cubicBezTo>
                          <a:lnTo>
                            <a:pt x="661771" y="778916"/>
                          </a:lnTo>
                          <a:lnTo>
                            <a:pt x="767803" y="635829"/>
                          </a:lnTo>
                          <a:lnTo>
                            <a:pt x="906577" y="635829"/>
                          </a:lnTo>
                          <a:cubicBezTo>
                            <a:pt x="864624" y="681831"/>
                            <a:pt x="826998" y="729845"/>
                            <a:pt x="792704" y="778916"/>
                          </a:cubicBezTo>
                          <a:lnTo>
                            <a:pt x="1291405" y="778916"/>
                          </a:lnTo>
                          <a:lnTo>
                            <a:pt x="1345823" y="635829"/>
                          </a:lnTo>
                          <a:lnTo>
                            <a:pt x="1459900" y="635829"/>
                          </a:lnTo>
                          <a:cubicBezTo>
                            <a:pt x="1438327" y="682375"/>
                            <a:pt x="1419944" y="730313"/>
                            <a:pt x="1403283" y="778916"/>
                          </a:cubicBezTo>
                          <a:lnTo>
                            <a:pt x="2189004" y="778916"/>
                          </a:lnTo>
                          <a:cubicBezTo>
                            <a:pt x="2114289" y="560837"/>
                            <a:pt x="2004846" y="356159"/>
                            <a:pt x="1853094" y="1779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7" name="Left Arrow 126"/>
                    <p:cNvSpPr/>
                    <p:nvPr/>
                  </p:nvSpPr>
                  <p:spPr>
                    <a:xfrm>
                      <a:off x="4030436" y="1511171"/>
                      <a:ext cx="2157701" cy="1268964"/>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8" name="Left Arrow 127"/>
                    <p:cNvSpPr/>
                    <p:nvPr/>
                  </p:nvSpPr>
                  <p:spPr>
                    <a:xfrm flipH="1">
                      <a:off x="6270899" y="4551551"/>
                      <a:ext cx="2157701" cy="1268964"/>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42" name="Group 141"/>
                  <p:cNvGrpSpPr/>
                  <p:nvPr/>
                </p:nvGrpSpPr>
                <p:grpSpPr>
                  <a:xfrm>
                    <a:off x="2525005" y="4967669"/>
                    <a:ext cx="649679" cy="404414"/>
                    <a:chOff x="2769908" y="1409697"/>
                    <a:chExt cx="1965320" cy="1055586"/>
                  </a:xfrm>
                  <a:solidFill>
                    <a:srgbClr val="0D163D"/>
                  </a:solidFill>
                </p:grpSpPr>
                <p:sp>
                  <p:nvSpPr>
                    <p:cNvPr id="144"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lIns="43940" rIns="0" rtlCol="0" anchor="ct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878727">
                        <a:defRPr/>
                      </a:pPr>
                      <a:endParaRPr lang="en-US" sz="480" kern="0" dirty="0">
                        <a:solidFill>
                          <a:schemeClr val="accent3"/>
                        </a:solidFill>
                        <a:latin typeface="Segoe"/>
                      </a:endParaRPr>
                    </a:p>
                  </p:txBody>
                </p:sp>
                <p:sp>
                  <p:nvSpPr>
                    <p:cNvPr id="145"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3940" tIns="43940" rIns="0" bIns="87880"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878438"/>
                      <a:endParaRPr lang="en-US" sz="480" spc="-4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46"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3940" tIns="43938" rIns="0" bIns="43938"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790848"/>
                      <a:endParaRPr lang="en-US" sz="480" spc="-129" dirty="0">
                        <a:gradFill>
                          <a:gsLst>
                            <a:gs pos="0">
                              <a:srgbClr val="FFFFFF"/>
                            </a:gs>
                            <a:gs pos="100000">
                              <a:srgbClr val="FFFFFF"/>
                            </a:gs>
                          </a:gsLst>
                          <a:lin ang="5400000" scaled="0"/>
                        </a:gradFill>
                        <a:latin typeface="Segoe Light" pitchFamily="34" charset="0"/>
                      </a:endParaRPr>
                    </a:p>
                  </p:txBody>
                </p:sp>
              </p:grpSp>
              <p:sp>
                <p:nvSpPr>
                  <p:cNvPr id="149" name="Donut 18"/>
                  <p:cNvSpPr/>
                  <p:nvPr/>
                </p:nvSpPr>
                <p:spPr>
                  <a:xfrm rot="20250901">
                    <a:off x="1186776" y="5680746"/>
                    <a:ext cx="474972" cy="391893"/>
                  </a:xfrm>
                  <a:custGeom>
                    <a:avLst/>
                    <a:gdLst/>
                    <a:ahLst/>
                    <a:cxnLst/>
                    <a:rect l="l" t="t" r="r" b="b"/>
                    <a:pathLst>
                      <a:path w="1871663" h="1544284">
                        <a:moveTo>
                          <a:pt x="544841" y="1200434"/>
                        </a:moveTo>
                        <a:cubicBezTo>
                          <a:pt x="543042" y="1206654"/>
                          <a:pt x="542601" y="1212993"/>
                          <a:pt x="543107" y="1219347"/>
                        </a:cubicBezTo>
                        <a:close/>
                        <a:moveTo>
                          <a:pt x="275352" y="900100"/>
                        </a:moveTo>
                        <a:lnTo>
                          <a:pt x="261597" y="901547"/>
                        </a:lnTo>
                        <a:cubicBezTo>
                          <a:pt x="266283" y="902015"/>
                          <a:pt x="270885" y="901513"/>
                          <a:pt x="275352" y="900100"/>
                        </a:cubicBezTo>
                        <a:close/>
                        <a:moveTo>
                          <a:pt x="1460612" y="1146325"/>
                        </a:moveTo>
                        <a:cubicBezTo>
                          <a:pt x="1462787" y="1148843"/>
                          <a:pt x="1465229" y="1151093"/>
                          <a:pt x="1468262" y="1152682"/>
                        </a:cubicBezTo>
                        <a:close/>
                        <a:moveTo>
                          <a:pt x="517145" y="294317"/>
                        </a:moveTo>
                        <a:cubicBezTo>
                          <a:pt x="517303" y="296695"/>
                          <a:pt x="518089" y="298856"/>
                          <a:pt x="519165" y="300906"/>
                        </a:cubicBezTo>
                        <a:close/>
                        <a:moveTo>
                          <a:pt x="1670936" y="734747"/>
                        </a:moveTo>
                        <a:cubicBezTo>
                          <a:pt x="1667510" y="733888"/>
                          <a:pt x="1664036" y="733381"/>
                          <a:pt x="1660460" y="733786"/>
                        </a:cubicBezTo>
                        <a:close/>
                        <a:moveTo>
                          <a:pt x="942463" y="179722"/>
                        </a:moveTo>
                        <a:lnTo>
                          <a:pt x="942506" y="180134"/>
                        </a:lnTo>
                        <a:cubicBezTo>
                          <a:pt x="942525" y="179990"/>
                          <a:pt x="942500" y="179855"/>
                          <a:pt x="942463" y="179722"/>
                        </a:cubicBezTo>
                        <a:close/>
                        <a:moveTo>
                          <a:pt x="1564371" y="435391"/>
                        </a:moveTo>
                        <a:cubicBezTo>
                          <a:pt x="1564370" y="435395"/>
                          <a:pt x="1564369" y="435398"/>
                          <a:pt x="1564368" y="435401"/>
                        </a:cubicBezTo>
                        <a:lnTo>
                          <a:pt x="1564365" y="435407"/>
                        </a:lnTo>
                        <a:cubicBezTo>
                          <a:pt x="1564367" y="435405"/>
                          <a:pt x="1564368" y="435403"/>
                          <a:pt x="1564368" y="435401"/>
                        </a:cubicBezTo>
                        <a:close/>
                        <a:moveTo>
                          <a:pt x="1185541" y="268540"/>
                        </a:moveTo>
                        <a:cubicBezTo>
                          <a:pt x="1114425" y="246221"/>
                          <a:pt x="1036961" y="234960"/>
                          <a:pt x="956104" y="234960"/>
                        </a:cubicBezTo>
                        <a:lnTo>
                          <a:pt x="945214" y="235811"/>
                        </a:lnTo>
                        <a:cubicBezTo>
                          <a:pt x="944675" y="259402"/>
                          <a:pt x="939319" y="283081"/>
                          <a:pt x="929802" y="306075"/>
                        </a:cubicBezTo>
                        <a:cubicBezTo>
                          <a:pt x="883047" y="419035"/>
                          <a:pt x="753573" y="472705"/>
                          <a:pt x="640612" y="425950"/>
                        </a:cubicBezTo>
                        <a:cubicBezTo>
                          <a:pt x="600538" y="409363"/>
                          <a:pt x="567925" y="382365"/>
                          <a:pt x="545071" y="349062"/>
                        </a:cubicBezTo>
                        <a:cubicBezTo>
                          <a:pt x="545072" y="349063"/>
                          <a:pt x="545072" y="349064"/>
                          <a:pt x="545072" y="349064"/>
                        </a:cubicBezTo>
                        <a:cubicBezTo>
                          <a:pt x="485701" y="382929"/>
                          <a:pt x="435647" y="426353"/>
                          <a:pt x="397284" y="476398"/>
                        </a:cubicBezTo>
                        <a:cubicBezTo>
                          <a:pt x="476893" y="541622"/>
                          <a:pt x="507560" y="653613"/>
                          <a:pt x="466115" y="753745"/>
                        </a:cubicBezTo>
                        <a:cubicBezTo>
                          <a:pt x="438914" y="819461"/>
                          <a:pt x="386130" y="866839"/>
                          <a:pt x="323795" y="888325"/>
                        </a:cubicBezTo>
                        <a:cubicBezTo>
                          <a:pt x="323803" y="888325"/>
                          <a:pt x="323809" y="888322"/>
                          <a:pt x="323815" y="888320"/>
                        </a:cubicBezTo>
                        <a:cubicBezTo>
                          <a:pt x="360376" y="995422"/>
                          <a:pt x="442737" y="1087363"/>
                          <a:pt x="553687" y="1151157"/>
                        </a:cubicBezTo>
                        <a:cubicBezTo>
                          <a:pt x="555838" y="1137455"/>
                          <a:pt x="560305" y="1124202"/>
                          <a:pt x="565725" y="1111107"/>
                        </a:cubicBezTo>
                        <a:cubicBezTo>
                          <a:pt x="631895" y="951239"/>
                          <a:pt x="815137" y="875282"/>
                          <a:pt x="975006" y="941452"/>
                        </a:cubicBezTo>
                        <a:cubicBezTo>
                          <a:pt x="1095448" y="991304"/>
                          <a:pt x="1168263" y="1107604"/>
                          <a:pt x="1168398" y="1230296"/>
                        </a:cubicBezTo>
                        <a:cubicBezTo>
                          <a:pt x="1267673" y="1206553"/>
                          <a:pt x="1355859" y="1162942"/>
                          <a:pt x="1427062" y="1106198"/>
                        </a:cubicBezTo>
                        <a:cubicBezTo>
                          <a:pt x="1384456" y="1041457"/>
                          <a:pt x="1373677" y="957433"/>
                          <a:pt x="1405552" y="880423"/>
                        </a:cubicBezTo>
                        <a:cubicBezTo>
                          <a:pt x="1442194" y="791895"/>
                          <a:pt x="1525264" y="736646"/>
                          <a:pt x="1614928" y="732108"/>
                        </a:cubicBezTo>
                        <a:cubicBezTo>
                          <a:pt x="1613318" y="644779"/>
                          <a:pt x="1581876" y="562987"/>
                          <a:pt x="1526926" y="493543"/>
                        </a:cubicBezTo>
                        <a:lnTo>
                          <a:pt x="1526931" y="493536"/>
                        </a:lnTo>
                        <a:cubicBezTo>
                          <a:pt x="1470532" y="558140"/>
                          <a:pt x="1377141" y="582359"/>
                          <a:pt x="1293429" y="547710"/>
                        </a:cubicBezTo>
                        <a:cubicBezTo>
                          <a:pt x="1187599" y="503906"/>
                          <a:pt x="1137316" y="382602"/>
                          <a:pt x="1181120" y="276772"/>
                        </a:cubicBezTo>
                        <a:close/>
                        <a:moveTo>
                          <a:pt x="1221415" y="215198"/>
                        </a:moveTo>
                        <a:cubicBezTo>
                          <a:pt x="1220583" y="215820"/>
                          <a:pt x="1219878" y="216565"/>
                          <a:pt x="1219447" y="217566"/>
                        </a:cubicBezTo>
                        <a:close/>
                        <a:moveTo>
                          <a:pt x="1452058" y="164462"/>
                        </a:moveTo>
                        <a:cubicBezTo>
                          <a:pt x="1540327" y="200997"/>
                          <a:pt x="1589954" y="291445"/>
                          <a:pt x="1577690" y="381749"/>
                        </a:cubicBezTo>
                        <a:cubicBezTo>
                          <a:pt x="1577691" y="381748"/>
                          <a:pt x="1577691" y="381747"/>
                          <a:pt x="1577691" y="381746"/>
                        </a:cubicBezTo>
                        <a:cubicBezTo>
                          <a:pt x="1672266" y="483314"/>
                          <a:pt x="1727215" y="610152"/>
                          <a:pt x="1727215" y="747355"/>
                        </a:cubicBezTo>
                        <a:lnTo>
                          <a:pt x="1726932" y="751888"/>
                        </a:lnTo>
                        <a:cubicBezTo>
                          <a:pt x="1847235" y="804348"/>
                          <a:pt x="1903640" y="943811"/>
                          <a:pt x="1853189" y="1065702"/>
                        </a:cubicBezTo>
                        <a:cubicBezTo>
                          <a:pt x="1802026" y="1189313"/>
                          <a:pt x="1660343" y="1248044"/>
                          <a:pt x="1536731" y="1196880"/>
                        </a:cubicBezTo>
                        <a:lnTo>
                          <a:pt x="1507818" y="1181350"/>
                        </a:lnTo>
                        <a:cubicBezTo>
                          <a:pt x="1507818" y="1181350"/>
                          <a:pt x="1507819" y="1181351"/>
                          <a:pt x="1507819" y="1181351"/>
                        </a:cubicBezTo>
                        <a:cubicBezTo>
                          <a:pt x="1410579" y="1262953"/>
                          <a:pt x="1285739" y="1322514"/>
                          <a:pt x="1145194" y="1348960"/>
                        </a:cubicBezTo>
                        <a:lnTo>
                          <a:pt x="1145235" y="1348825"/>
                        </a:lnTo>
                        <a:cubicBezTo>
                          <a:pt x="1145165" y="1349510"/>
                          <a:pt x="1144914" y="1350121"/>
                          <a:pt x="1144661" y="1350732"/>
                        </a:cubicBezTo>
                        <a:cubicBezTo>
                          <a:pt x="1078491" y="1510600"/>
                          <a:pt x="895250" y="1586557"/>
                          <a:pt x="735381" y="1520387"/>
                        </a:cubicBezTo>
                        <a:cubicBezTo>
                          <a:pt x="628649" y="1476210"/>
                          <a:pt x="559318" y="1379852"/>
                          <a:pt x="546018" y="1272927"/>
                        </a:cubicBezTo>
                        <a:cubicBezTo>
                          <a:pt x="546017" y="1272929"/>
                          <a:pt x="546018" y="1272932"/>
                          <a:pt x="546018" y="1272934"/>
                        </a:cubicBezTo>
                        <a:cubicBezTo>
                          <a:pt x="380574" y="1190518"/>
                          <a:pt x="257944" y="1057677"/>
                          <a:pt x="211243" y="900385"/>
                        </a:cubicBezTo>
                        <a:lnTo>
                          <a:pt x="211253" y="900385"/>
                        </a:lnTo>
                        <a:cubicBezTo>
                          <a:pt x="190468" y="898691"/>
                          <a:pt x="169822" y="893269"/>
                          <a:pt x="149657" y="884922"/>
                        </a:cubicBezTo>
                        <a:cubicBezTo>
                          <a:pt x="26045" y="833759"/>
                          <a:pt x="-32686" y="692076"/>
                          <a:pt x="18478" y="568465"/>
                        </a:cubicBezTo>
                        <a:cubicBezTo>
                          <a:pt x="64692" y="456811"/>
                          <a:pt x="184761" y="398093"/>
                          <a:pt x="298454" y="426323"/>
                        </a:cubicBezTo>
                        <a:cubicBezTo>
                          <a:pt x="350193" y="353180"/>
                          <a:pt x="421361" y="291040"/>
                          <a:pt x="506025" y="243624"/>
                        </a:cubicBezTo>
                        <a:lnTo>
                          <a:pt x="506026" y="243626"/>
                        </a:lnTo>
                        <a:cubicBezTo>
                          <a:pt x="501390" y="208461"/>
                          <a:pt x="506228" y="171816"/>
                          <a:pt x="520737" y="136760"/>
                        </a:cubicBezTo>
                        <a:cubicBezTo>
                          <a:pt x="567492" y="23800"/>
                          <a:pt x="696966" y="-29869"/>
                          <a:pt x="809927" y="16885"/>
                        </a:cubicBezTo>
                        <a:cubicBezTo>
                          <a:pt x="862855" y="38793"/>
                          <a:pt x="902766" y="78861"/>
                          <a:pt x="924737" y="127208"/>
                        </a:cubicBezTo>
                        <a:cubicBezTo>
                          <a:pt x="924737" y="127208"/>
                          <a:pt x="924737" y="127208"/>
                          <a:pt x="924737" y="127208"/>
                        </a:cubicBezTo>
                        <a:cubicBezTo>
                          <a:pt x="935097" y="124825"/>
                          <a:pt x="945576" y="124655"/>
                          <a:pt x="956104" y="124655"/>
                        </a:cubicBezTo>
                        <a:cubicBezTo>
                          <a:pt x="1062572" y="124655"/>
                          <a:pt x="1164001" y="142079"/>
                          <a:pt x="1256255" y="173590"/>
                        </a:cubicBezTo>
                        <a:lnTo>
                          <a:pt x="1270314" y="179752"/>
                        </a:lnTo>
                        <a:cubicBezTo>
                          <a:pt x="1322540" y="145450"/>
                          <a:pt x="1389962" y="138760"/>
                          <a:pt x="1452058" y="16446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grpSp>
                <p:nvGrpSpPr>
                  <p:cNvPr id="152" name="Group 151"/>
                  <p:cNvGrpSpPr/>
                  <p:nvPr/>
                </p:nvGrpSpPr>
                <p:grpSpPr>
                  <a:xfrm>
                    <a:off x="1246427" y="4933033"/>
                    <a:ext cx="355671" cy="404845"/>
                    <a:chOff x="2981668" y="2145564"/>
                    <a:chExt cx="3235820" cy="3683194"/>
                  </a:xfrm>
                  <a:solidFill>
                    <a:schemeClr val="accent1"/>
                  </a:solidFill>
                </p:grpSpPr>
                <p:sp>
                  <p:nvSpPr>
                    <p:cNvPr id="153" name="Round Diagonal Corner Rectangle 53"/>
                    <p:cNvSpPr/>
                    <p:nvPr/>
                  </p:nvSpPr>
                  <p:spPr bwMode="auto">
                    <a:xfrm>
                      <a:off x="2981668" y="2145564"/>
                      <a:ext cx="3235820" cy="3683194"/>
                    </a:xfrm>
                    <a:custGeom>
                      <a:avLst/>
                      <a:gdLst/>
                      <a:ahLst/>
                      <a:cxnLst/>
                      <a:rect l="l" t="t" r="r" b="b"/>
                      <a:pathLst>
                        <a:path w="3235820" h="3683194">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4" name="Wave 8"/>
                    <p:cNvSpPr/>
                    <p:nvPr/>
                  </p:nvSpPr>
                  <p:spPr>
                    <a:xfrm>
                      <a:off x="3548857" y="3485674"/>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Wave 8"/>
                    <p:cNvSpPr/>
                    <p:nvPr/>
                  </p:nvSpPr>
                  <p:spPr>
                    <a:xfrm>
                      <a:off x="3548857" y="3873080"/>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Wave 8"/>
                    <p:cNvSpPr/>
                    <p:nvPr/>
                  </p:nvSpPr>
                  <p:spPr>
                    <a:xfrm>
                      <a:off x="3548857" y="4260486"/>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Wave 8"/>
                    <p:cNvSpPr/>
                    <p:nvPr/>
                  </p:nvSpPr>
                  <p:spPr>
                    <a:xfrm>
                      <a:off x="3548857" y="4647892"/>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Wave 8"/>
                    <p:cNvSpPr/>
                    <p:nvPr/>
                  </p:nvSpPr>
                  <p:spPr>
                    <a:xfrm>
                      <a:off x="3548857" y="5035298"/>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73" name="Freeform 172"/>
                <p:cNvSpPr/>
                <p:nvPr/>
              </p:nvSpPr>
              <p:spPr bwMode="auto">
                <a:xfrm rot="10800000">
                  <a:off x="455668" y="1261033"/>
                  <a:ext cx="4096344" cy="2448000"/>
                </a:xfrm>
                <a:custGeom>
                  <a:avLst/>
                  <a:gdLst>
                    <a:gd name="connsiteX0" fmla="*/ 4096344 w 4096344"/>
                    <a:gd name="connsiteY0" fmla="*/ 2448000 h 2448000"/>
                    <a:gd name="connsiteX1" fmla="*/ 0 w 4096344"/>
                    <a:gd name="connsiteY1" fmla="*/ 2448000 h 2448000"/>
                    <a:gd name="connsiteX2" fmla="*/ 0 w 4096344"/>
                    <a:gd name="connsiteY2" fmla="*/ 188193 h 2448000"/>
                    <a:gd name="connsiteX3" fmla="*/ 1213215 w 4096344"/>
                    <a:gd name="connsiteY3" fmla="*/ 188193 h 2448000"/>
                    <a:gd name="connsiteX4" fmla="*/ 1582307 w 4096344"/>
                    <a:gd name="connsiteY4" fmla="*/ 0 h 2448000"/>
                    <a:gd name="connsiteX5" fmla="*/ 1951399 w 4096344"/>
                    <a:gd name="connsiteY5" fmla="*/ 188193 h 2448000"/>
                    <a:gd name="connsiteX6" fmla="*/ 3253490 w 4096344"/>
                    <a:gd name="connsiteY6" fmla="*/ 188193 h 2448000"/>
                    <a:gd name="connsiteX7" fmla="*/ 3656036 w 4096344"/>
                    <a:gd name="connsiteY7" fmla="*/ 0 h 2448000"/>
                    <a:gd name="connsiteX8" fmla="*/ 4058582 w 4096344"/>
                    <a:gd name="connsiteY8" fmla="*/ 188193 h 2448000"/>
                    <a:gd name="connsiteX9" fmla="*/ 4096344 w 4096344"/>
                    <a:gd name="connsiteY9" fmla="*/ 188193 h 24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96344" h="2448000">
                      <a:moveTo>
                        <a:pt x="4096344" y="2448000"/>
                      </a:moveTo>
                      <a:lnTo>
                        <a:pt x="0" y="2448000"/>
                      </a:lnTo>
                      <a:lnTo>
                        <a:pt x="0" y="188193"/>
                      </a:lnTo>
                      <a:lnTo>
                        <a:pt x="1213215" y="188193"/>
                      </a:lnTo>
                      <a:lnTo>
                        <a:pt x="1582307" y="0"/>
                      </a:lnTo>
                      <a:lnTo>
                        <a:pt x="1951399" y="188193"/>
                      </a:lnTo>
                      <a:lnTo>
                        <a:pt x="3253490" y="188193"/>
                      </a:lnTo>
                      <a:lnTo>
                        <a:pt x="3656036" y="0"/>
                      </a:lnTo>
                      <a:lnTo>
                        <a:pt x="4058582" y="188193"/>
                      </a:lnTo>
                      <a:lnTo>
                        <a:pt x="4096344" y="188193"/>
                      </a:lnTo>
                      <a:close/>
                    </a:path>
                  </a:pathLst>
                </a:custGeom>
                <a:solidFill>
                  <a:schemeClr val="bg1">
                    <a:alpha val="60000"/>
                  </a:schemeClr>
                </a:solidFill>
                <a:ln w="254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GB" sz="2000" b="1" dirty="0">
                    <a:solidFill>
                      <a:schemeClr val="bg1"/>
                    </a:solidFill>
                    <a:latin typeface="+mj-lt"/>
                    <a:ea typeface="Segoe UI" pitchFamily="34" charset="0"/>
                    <a:cs typeface="Segoe UI" pitchFamily="34" charset="0"/>
                  </a:endParaRPr>
                </a:p>
              </p:txBody>
            </p:sp>
          </p:grpSp>
          <p:pic>
            <p:nvPicPr>
              <p:cNvPr id="76" name="Picture 6" descr="http://www.computing.co.uk/IMG/588/289588/mapr-logo.pn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19539" t="11461" r="20828" b="14438"/>
              <a:stretch/>
            </p:blipFill>
            <p:spPr bwMode="auto">
              <a:xfrm>
                <a:off x="6783252" y="2228897"/>
                <a:ext cx="784730" cy="417904"/>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4620573" y="2228323"/>
                <a:ext cx="869363" cy="338087"/>
              </a:xfrm>
              <a:prstGeom prst="rect">
                <a:avLst/>
              </a:prstGeom>
              <a:noFill/>
              <a:ln>
                <a:noFill/>
              </a:ln>
            </p:spPr>
          </p:pic>
          <p:pic>
            <p:nvPicPr>
              <p:cNvPr id="82" name="Picture 81"/>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5670738" y="2357529"/>
                <a:ext cx="885455" cy="128534"/>
              </a:xfrm>
              <a:prstGeom prst="rect">
                <a:avLst/>
              </a:prstGeom>
              <a:noFill/>
              <a:ln>
                <a:noFill/>
              </a:ln>
            </p:spPr>
          </p:pic>
        </p:grpSp>
        <p:pic>
          <p:nvPicPr>
            <p:cNvPr id="61" name="Picture 4" descr="https://storm.apache.org/images/logo.png"/>
            <p:cNvPicPr>
              <a:picLocks noChangeAspect="1" noChangeArrowheads="1"/>
            </p:cNvPicPr>
            <p:nvPr/>
          </p:nvPicPr>
          <p:blipFill>
            <a:blip r:embed="rId16">
              <a:lum bright="70000" contrast="-70000"/>
              <a:extLst>
                <a:ext uri="{28A0092B-C50C-407E-A947-70E740481C1C}">
                  <a14:useLocalDpi xmlns:a14="http://schemas.microsoft.com/office/drawing/2010/main" val="0"/>
                </a:ext>
              </a:extLst>
            </a:blip>
            <a:srcRect/>
            <a:stretch>
              <a:fillRect/>
            </a:stretch>
          </p:blipFill>
          <p:spPr bwMode="auto">
            <a:xfrm>
              <a:off x="3305524" y="2703547"/>
              <a:ext cx="1142049" cy="358290"/>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6" name="Slide Number Placeholder 5"/>
          <p:cNvSpPr>
            <a:spLocks noGrp="1"/>
          </p:cNvSpPr>
          <p:nvPr>
            <p:ph type="sldNum" sz="quarter" idx="4"/>
          </p:nvPr>
        </p:nvSpPr>
        <p:spPr/>
        <p:txBody>
          <a:bodyPr/>
          <a:lstStyle/>
          <a:p>
            <a:pPr>
              <a:defRPr/>
            </a:pPr>
            <a:fld id="{75FAD755-3BD0-2447-A9DF-109DAABEFD99}" type="slidenum">
              <a:rPr lang="en-US" smtClean="0"/>
              <a:pPr>
                <a:defRPr/>
              </a:pPr>
              <a:t>43</a:t>
            </a:fld>
            <a:endParaRPr lang="en-US" dirty="0"/>
          </a:p>
        </p:txBody>
      </p:sp>
    </p:spTree>
    <p:extLst>
      <p:ext uri="{BB962C8B-B14F-4D97-AF65-F5344CB8AC3E}">
        <p14:creationId xmlns:p14="http://schemas.microsoft.com/office/powerpoint/2010/main" val="39148387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63">
                                            <p:txEl>
                                              <p:pRg st="0" end="0"/>
                                            </p:txEl>
                                          </p:spTgt>
                                        </p:tgtEl>
                                        <p:attrNameLst>
                                          <p:attrName>style.visibility</p:attrName>
                                        </p:attrNameLst>
                                      </p:cBhvr>
                                      <p:to>
                                        <p:strVal val="visible"/>
                                      </p:to>
                                    </p:set>
                                    <p:animEffect transition="in" filter="wipe(left)">
                                      <p:cBhvr>
                                        <p:cTn id="11" dur="750"/>
                                        <p:tgtEl>
                                          <p:spTgt spid="63">
                                            <p:txEl>
                                              <p:pRg st="0" end="0"/>
                                            </p:txEl>
                                          </p:spTgt>
                                        </p:tgtEl>
                                      </p:cBhvr>
                                    </p:animEffect>
                                  </p:childTnLst>
                                </p:cTn>
                              </p:par>
                            </p:childTnLst>
                          </p:cTn>
                        </p:par>
                        <p:par>
                          <p:cTn id="12" fill="hold">
                            <p:stCondLst>
                              <p:cond delay="1750"/>
                            </p:stCondLst>
                            <p:childTnLst>
                              <p:par>
                                <p:cTn id="13" presetID="22" presetClass="entr" presetSubtype="8" fill="hold" nodeType="afterEffect">
                                  <p:stCondLst>
                                    <p:cond delay="0"/>
                                  </p:stCondLst>
                                  <p:childTnLst>
                                    <p:set>
                                      <p:cBhvr>
                                        <p:cTn id="14" dur="1" fill="hold">
                                          <p:stCondLst>
                                            <p:cond delay="0"/>
                                          </p:stCondLst>
                                        </p:cTn>
                                        <p:tgtEl>
                                          <p:spTgt spid="63">
                                            <p:txEl>
                                              <p:pRg st="1" end="1"/>
                                            </p:txEl>
                                          </p:spTgt>
                                        </p:tgtEl>
                                        <p:attrNameLst>
                                          <p:attrName>style.visibility</p:attrName>
                                        </p:attrNameLst>
                                      </p:cBhvr>
                                      <p:to>
                                        <p:strVal val="visible"/>
                                      </p:to>
                                    </p:set>
                                    <p:animEffect transition="in" filter="wipe(left)">
                                      <p:cBhvr>
                                        <p:cTn id="15" dur="750"/>
                                        <p:tgtEl>
                                          <p:spTgt spid="63">
                                            <p:txEl>
                                              <p:pRg st="1" end="1"/>
                                            </p:txEl>
                                          </p:spTgt>
                                        </p:tgtEl>
                                      </p:cBhvr>
                                    </p:animEffect>
                                  </p:childTnLst>
                                </p:cTn>
                              </p:par>
                            </p:childTnLst>
                          </p:cTn>
                        </p:par>
                        <p:par>
                          <p:cTn id="16" fill="hold">
                            <p:stCondLst>
                              <p:cond delay="2500"/>
                            </p:stCondLst>
                            <p:childTnLst>
                              <p:par>
                                <p:cTn id="17" presetID="22" presetClass="entr" presetSubtype="8" fill="hold" nodeType="afterEffect">
                                  <p:stCondLst>
                                    <p:cond delay="0"/>
                                  </p:stCondLst>
                                  <p:childTnLst>
                                    <p:set>
                                      <p:cBhvr>
                                        <p:cTn id="18" dur="1" fill="hold">
                                          <p:stCondLst>
                                            <p:cond delay="0"/>
                                          </p:stCondLst>
                                        </p:cTn>
                                        <p:tgtEl>
                                          <p:spTgt spid="63">
                                            <p:txEl>
                                              <p:pRg st="2" end="2"/>
                                            </p:txEl>
                                          </p:spTgt>
                                        </p:tgtEl>
                                        <p:attrNameLst>
                                          <p:attrName>style.visibility</p:attrName>
                                        </p:attrNameLst>
                                      </p:cBhvr>
                                      <p:to>
                                        <p:strVal val="visible"/>
                                      </p:to>
                                    </p:set>
                                    <p:animEffect transition="in" filter="wipe(left)">
                                      <p:cBhvr>
                                        <p:cTn id="19" dur="500"/>
                                        <p:tgtEl>
                                          <p:spTgt spid="63">
                                            <p:txEl>
                                              <p:pRg st="2" end="2"/>
                                            </p:txEl>
                                          </p:spTgt>
                                        </p:tgtEl>
                                      </p:cBhvr>
                                    </p:animEffect>
                                  </p:childTnLst>
                                </p:cTn>
                              </p:par>
                            </p:childTnLst>
                          </p:cTn>
                        </p:par>
                        <p:par>
                          <p:cTn id="20" fill="hold">
                            <p:stCondLst>
                              <p:cond delay="3000"/>
                            </p:stCondLst>
                            <p:childTnLst>
                              <p:par>
                                <p:cTn id="21" presetID="22" presetClass="entr" presetSubtype="8" fill="hold" nodeType="afterEffect">
                                  <p:stCondLst>
                                    <p:cond delay="0"/>
                                  </p:stCondLst>
                                  <p:childTnLst>
                                    <p:set>
                                      <p:cBhvr>
                                        <p:cTn id="22" dur="1" fill="hold">
                                          <p:stCondLst>
                                            <p:cond delay="0"/>
                                          </p:stCondLst>
                                        </p:cTn>
                                        <p:tgtEl>
                                          <p:spTgt spid="63">
                                            <p:txEl>
                                              <p:pRg st="3" end="3"/>
                                            </p:txEl>
                                          </p:spTgt>
                                        </p:tgtEl>
                                        <p:attrNameLst>
                                          <p:attrName>style.visibility</p:attrName>
                                        </p:attrNameLst>
                                      </p:cBhvr>
                                      <p:to>
                                        <p:strVal val="visible"/>
                                      </p:to>
                                    </p:set>
                                    <p:animEffect transition="in" filter="wipe(left)">
                                      <p:cBhvr>
                                        <p:cTn id="23" dur="500"/>
                                        <p:tgtEl>
                                          <p:spTgt spid="63">
                                            <p:txEl>
                                              <p:pRg st="3" end="3"/>
                                            </p:txEl>
                                          </p:spTgt>
                                        </p:tgtEl>
                                      </p:cBhvr>
                                    </p:animEffect>
                                  </p:childTnLst>
                                </p:cTn>
                              </p:par>
                            </p:childTnLst>
                          </p:cTn>
                        </p:par>
                        <p:par>
                          <p:cTn id="24" fill="hold">
                            <p:stCondLst>
                              <p:cond delay="3500"/>
                            </p:stCondLst>
                            <p:childTnLst>
                              <p:par>
                                <p:cTn id="25" presetID="22" presetClass="entr" presetSubtype="8" fill="hold" nodeType="afterEffect">
                                  <p:stCondLst>
                                    <p:cond delay="0"/>
                                  </p:stCondLst>
                                  <p:childTnLst>
                                    <p:set>
                                      <p:cBhvr>
                                        <p:cTn id="26" dur="1" fill="hold">
                                          <p:stCondLst>
                                            <p:cond delay="0"/>
                                          </p:stCondLst>
                                        </p:cTn>
                                        <p:tgtEl>
                                          <p:spTgt spid="63">
                                            <p:txEl>
                                              <p:pRg st="4" end="4"/>
                                            </p:txEl>
                                          </p:spTgt>
                                        </p:tgtEl>
                                        <p:attrNameLst>
                                          <p:attrName>style.visibility</p:attrName>
                                        </p:attrNameLst>
                                      </p:cBhvr>
                                      <p:to>
                                        <p:strVal val="visible"/>
                                      </p:to>
                                    </p:set>
                                    <p:animEffect transition="in" filter="wipe(left)">
                                      <p:cBhvr>
                                        <p:cTn id="27" dur="750"/>
                                        <p:tgtEl>
                                          <p:spTgt spid="63">
                                            <p:txEl>
                                              <p:pRg st="4" end="4"/>
                                            </p:txEl>
                                          </p:spTgt>
                                        </p:tgtEl>
                                      </p:cBhvr>
                                    </p:animEffect>
                                  </p:childTnLst>
                                </p:cTn>
                              </p:par>
                            </p:childTnLst>
                          </p:cTn>
                        </p:par>
                        <p:par>
                          <p:cTn id="28" fill="hold">
                            <p:stCondLst>
                              <p:cond delay="4250"/>
                            </p:stCondLst>
                            <p:childTnLst>
                              <p:par>
                                <p:cTn id="29" presetID="22" presetClass="entr" presetSubtype="8" fill="hold" nodeType="afterEffect">
                                  <p:stCondLst>
                                    <p:cond delay="0"/>
                                  </p:stCondLst>
                                  <p:childTnLst>
                                    <p:set>
                                      <p:cBhvr>
                                        <p:cTn id="30" dur="1" fill="hold">
                                          <p:stCondLst>
                                            <p:cond delay="0"/>
                                          </p:stCondLst>
                                        </p:cTn>
                                        <p:tgtEl>
                                          <p:spTgt spid="63">
                                            <p:txEl>
                                              <p:pRg st="5" end="5"/>
                                            </p:txEl>
                                          </p:spTgt>
                                        </p:tgtEl>
                                        <p:attrNameLst>
                                          <p:attrName>style.visibility</p:attrName>
                                        </p:attrNameLst>
                                      </p:cBhvr>
                                      <p:to>
                                        <p:strVal val="visible"/>
                                      </p:to>
                                    </p:set>
                                    <p:animEffect transition="in" filter="wipe(left)">
                                      <p:cBhvr>
                                        <p:cTn id="31" dur="500"/>
                                        <p:tgtEl>
                                          <p:spTgt spid="63">
                                            <p:txEl>
                                              <p:pRg st="5" end="5"/>
                                            </p:txEl>
                                          </p:spTgt>
                                        </p:tgtEl>
                                      </p:cBhvr>
                                    </p:animEffect>
                                  </p:childTnLst>
                                </p:cTn>
                              </p:par>
                            </p:childTnLst>
                          </p:cTn>
                        </p:par>
                        <p:par>
                          <p:cTn id="32" fill="hold">
                            <p:stCondLst>
                              <p:cond delay="4750"/>
                            </p:stCondLst>
                            <p:childTnLst>
                              <p:par>
                                <p:cTn id="33" presetID="22" presetClass="entr" presetSubtype="8" fill="hold" nodeType="afterEffect">
                                  <p:stCondLst>
                                    <p:cond delay="0"/>
                                  </p:stCondLst>
                                  <p:childTnLst>
                                    <p:set>
                                      <p:cBhvr>
                                        <p:cTn id="34" dur="1" fill="hold">
                                          <p:stCondLst>
                                            <p:cond delay="0"/>
                                          </p:stCondLst>
                                        </p:cTn>
                                        <p:tgtEl>
                                          <p:spTgt spid="63">
                                            <p:txEl>
                                              <p:pRg st="6" end="6"/>
                                            </p:txEl>
                                          </p:spTgt>
                                        </p:tgtEl>
                                        <p:attrNameLst>
                                          <p:attrName>style.visibility</p:attrName>
                                        </p:attrNameLst>
                                      </p:cBhvr>
                                      <p:to>
                                        <p:strVal val="visible"/>
                                      </p:to>
                                    </p:set>
                                    <p:animEffect transition="in" filter="wipe(left)">
                                      <p:cBhvr>
                                        <p:cTn id="35" dur="750"/>
                                        <p:tgtEl>
                                          <p:spTgt spid="63">
                                            <p:txEl>
                                              <p:pRg st="6" end="6"/>
                                            </p:txEl>
                                          </p:spTgt>
                                        </p:tgtEl>
                                      </p:cBhvr>
                                    </p:animEffect>
                                  </p:childTnLst>
                                </p:cTn>
                              </p:par>
                            </p:childTnLst>
                          </p:cTn>
                        </p:par>
                        <p:par>
                          <p:cTn id="36" fill="hold">
                            <p:stCondLst>
                              <p:cond delay="5500"/>
                            </p:stCondLst>
                            <p:childTnLst>
                              <p:par>
                                <p:cTn id="37" presetID="22" presetClass="entr" presetSubtype="8" fill="hold" nodeType="afterEffect">
                                  <p:stCondLst>
                                    <p:cond delay="0"/>
                                  </p:stCondLst>
                                  <p:childTnLst>
                                    <p:set>
                                      <p:cBhvr>
                                        <p:cTn id="38" dur="1" fill="hold">
                                          <p:stCondLst>
                                            <p:cond delay="0"/>
                                          </p:stCondLst>
                                        </p:cTn>
                                        <p:tgtEl>
                                          <p:spTgt spid="63">
                                            <p:txEl>
                                              <p:pRg st="7" end="7"/>
                                            </p:txEl>
                                          </p:spTgt>
                                        </p:tgtEl>
                                        <p:attrNameLst>
                                          <p:attrName>style.visibility</p:attrName>
                                        </p:attrNameLst>
                                      </p:cBhvr>
                                      <p:to>
                                        <p:strVal val="visible"/>
                                      </p:to>
                                    </p:set>
                                    <p:animEffect transition="in" filter="wipe(left)">
                                      <p:cBhvr>
                                        <p:cTn id="39" dur="500"/>
                                        <p:tgtEl>
                                          <p:spTgt spid="63">
                                            <p:txEl>
                                              <p:pRg st="7" end="7"/>
                                            </p:txEl>
                                          </p:spTgt>
                                        </p:tgtEl>
                                      </p:cBhvr>
                                    </p:animEffect>
                                  </p:childTnLst>
                                </p:cTn>
                              </p:par>
                            </p:childTnLst>
                          </p:cTn>
                        </p:par>
                        <p:par>
                          <p:cTn id="40" fill="hold">
                            <p:stCondLst>
                              <p:cond delay="6000"/>
                            </p:stCondLst>
                            <p:childTnLst>
                              <p:par>
                                <p:cTn id="41" presetID="22" presetClass="entr" presetSubtype="8" fill="hold" nodeType="afterEffect">
                                  <p:stCondLst>
                                    <p:cond delay="0"/>
                                  </p:stCondLst>
                                  <p:childTnLst>
                                    <p:set>
                                      <p:cBhvr>
                                        <p:cTn id="42" dur="1" fill="hold">
                                          <p:stCondLst>
                                            <p:cond delay="0"/>
                                          </p:stCondLst>
                                        </p:cTn>
                                        <p:tgtEl>
                                          <p:spTgt spid="63">
                                            <p:txEl>
                                              <p:pRg st="8" end="8"/>
                                            </p:txEl>
                                          </p:spTgt>
                                        </p:tgtEl>
                                        <p:attrNameLst>
                                          <p:attrName>style.visibility</p:attrName>
                                        </p:attrNameLst>
                                      </p:cBhvr>
                                      <p:to>
                                        <p:strVal val="visible"/>
                                      </p:to>
                                    </p:set>
                                    <p:animEffect transition="in" filter="wipe(left)">
                                      <p:cBhvr>
                                        <p:cTn id="43" dur="750"/>
                                        <p:tgtEl>
                                          <p:spTgt spid="6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4320" y="292082"/>
            <a:ext cx="11887200" cy="946413"/>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Reference Architecture</a:t>
            </a:r>
            <a:br>
              <a:rPr lang="en-US" dirty="0"/>
            </a:br>
            <a:r>
              <a:rPr lang="en-US" sz="3600" dirty="0"/>
              <a:t>Azure Data Factory (ADF)</a:t>
            </a:r>
            <a:endParaRPr lang="en-US" sz="2000" dirty="0"/>
          </a:p>
        </p:txBody>
      </p:sp>
      <p:sp>
        <p:nvSpPr>
          <p:cNvPr id="15" name="Rectangle 14"/>
          <p:cNvSpPr/>
          <p:nvPr/>
        </p:nvSpPr>
        <p:spPr>
          <a:xfrm>
            <a:off x="274320" y="6132344"/>
            <a:ext cx="11673840" cy="646331"/>
          </a:xfrm>
          <a:prstGeom prst="rect">
            <a:avLst/>
          </a:prstGeom>
        </p:spPr>
        <p:txBody>
          <a:bodyPr wrap="square">
            <a:spAutoFit/>
          </a:bodyPr>
          <a:lstStyle/>
          <a:p>
            <a:r>
              <a:rPr lang="en-US" dirty="0"/>
              <a:t>“Azure Data Factory is a managed cloud service that's built for these complex hybrid extract-transform-load (ETL), extract-load-transform (ELT), and data integration projects.” - https://docs.microsoft.com/en-us/azure/data-factory/introduction</a:t>
            </a:r>
          </a:p>
        </p:txBody>
      </p:sp>
      <p:sp>
        <p:nvSpPr>
          <p:cNvPr id="6" name="Rectangle 5"/>
          <p:cNvSpPr/>
          <p:nvPr/>
        </p:nvSpPr>
        <p:spPr>
          <a:xfrm>
            <a:off x="274320" y="1403788"/>
            <a:ext cx="11790743" cy="646331"/>
          </a:xfrm>
          <a:prstGeom prst="rect">
            <a:avLst/>
          </a:prstGeom>
        </p:spPr>
        <p:txBody>
          <a:bodyPr wrap="square">
            <a:spAutoFit/>
          </a:bodyPr>
          <a:lstStyle/>
          <a:p>
            <a:r>
              <a:rPr lang="en-US" dirty="0"/>
              <a:t>Allows you to create data-driven workflows in the cloud for orchestrating and automating data movement &amp; transformation.</a:t>
            </a:r>
          </a:p>
          <a:p>
            <a:endParaRPr lang="en-US" dirty="0"/>
          </a:p>
        </p:txBody>
      </p:sp>
      <p:pic>
        <p:nvPicPr>
          <p:cNvPr id="9" name="Picture 8" descr="A screenshot of a cell phone&#10;&#10;Description generated with high confidence">
            <a:extLst>
              <a:ext uri="{FF2B5EF4-FFF2-40B4-BE49-F238E27FC236}">
                <a16:creationId xmlns:a16="http://schemas.microsoft.com/office/drawing/2014/main" id="{13B86FA6-2364-4E0B-AF36-FF0C88E4AF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3702" y="2179365"/>
            <a:ext cx="6218459" cy="3497883"/>
          </a:xfrm>
          <a:prstGeom prst="rect">
            <a:avLst/>
          </a:prstGeom>
        </p:spPr>
      </p:pic>
      <p:sp>
        <p:nvSpPr>
          <p:cNvPr id="11" name="Rectangle 10">
            <a:extLst>
              <a:ext uri="{FF2B5EF4-FFF2-40B4-BE49-F238E27FC236}">
                <a16:creationId xmlns:a16="http://schemas.microsoft.com/office/drawing/2014/main" id="{51373E84-9491-42A1-8A2C-462520DEF740}"/>
              </a:ext>
            </a:extLst>
          </p:cNvPr>
          <p:cNvSpPr/>
          <p:nvPr/>
        </p:nvSpPr>
        <p:spPr>
          <a:xfrm>
            <a:off x="274320" y="1936478"/>
            <a:ext cx="5445345" cy="646331"/>
          </a:xfrm>
          <a:prstGeom prst="rect">
            <a:avLst/>
          </a:prstGeom>
        </p:spPr>
        <p:txBody>
          <a:bodyPr wrap="square">
            <a:spAutoFit/>
          </a:bodyPr>
          <a:lstStyle/>
          <a:p>
            <a:r>
              <a:rPr lang="en-US" dirty="0"/>
              <a:t>New in v2! – Hosting of SQL Server Integration Services run-time</a:t>
            </a:r>
          </a:p>
        </p:txBody>
      </p:sp>
      <p:pic>
        <p:nvPicPr>
          <p:cNvPr id="10" name="Picture 9">
            <a:extLst>
              <a:ext uri="{FF2B5EF4-FFF2-40B4-BE49-F238E27FC236}">
                <a16:creationId xmlns:a16="http://schemas.microsoft.com/office/drawing/2014/main" id="{3F98EE29-60AF-4FD3-82FE-D649BF3E3EAF}"/>
              </a:ext>
            </a:extLst>
          </p:cNvPr>
          <p:cNvPicPr>
            <a:picLocks noChangeAspect="1"/>
          </p:cNvPicPr>
          <p:nvPr/>
        </p:nvPicPr>
        <p:blipFill>
          <a:blip r:embed="rId4"/>
          <a:stretch>
            <a:fillRect/>
          </a:stretch>
        </p:blipFill>
        <p:spPr>
          <a:xfrm>
            <a:off x="366989" y="2582809"/>
            <a:ext cx="3957361" cy="3046849"/>
          </a:xfrm>
          <a:prstGeom prst="rect">
            <a:avLst/>
          </a:prstGeom>
          <a:ln>
            <a:solidFill>
              <a:schemeClr val="accent1"/>
            </a:solidFill>
          </a:ln>
        </p:spPr>
      </p:pic>
    </p:spTree>
    <p:extLst>
      <p:ext uri="{BB962C8B-B14F-4D97-AF65-F5344CB8AC3E}">
        <p14:creationId xmlns:p14="http://schemas.microsoft.com/office/powerpoint/2010/main" val="20553274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4320" y="292082"/>
            <a:ext cx="11887200" cy="946413"/>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Reference Architecture</a:t>
            </a:r>
            <a:br>
              <a:rPr lang="en-US" dirty="0"/>
            </a:br>
            <a:r>
              <a:rPr lang="en-US" sz="3600" dirty="0"/>
              <a:t>Power BI</a:t>
            </a:r>
            <a:endParaRPr lang="en-US" sz="2000" dirty="0"/>
          </a:p>
        </p:txBody>
      </p:sp>
      <p:sp>
        <p:nvSpPr>
          <p:cNvPr id="15" name="Rectangle 14"/>
          <p:cNvSpPr/>
          <p:nvPr/>
        </p:nvSpPr>
        <p:spPr>
          <a:xfrm>
            <a:off x="274320" y="6132344"/>
            <a:ext cx="11673840" cy="646331"/>
          </a:xfrm>
          <a:prstGeom prst="rect">
            <a:avLst/>
          </a:prstGeom>
        </p:spPr>
        <p:txBody>
          <a:bodyPr wrap="square">
            <a:spAutoFit/>
          </a:bodyPr>
          <a:lstStyle/>
          <a:p>
            <a:r>
              <a:rPr lang="en-US" dirty="0"/>
              <a:t>“Power BI is a cloud-based business analytics service …Monitor the health of your business using a live dashboard, create rich interactive reports … and access your data on the go with native Mobile apps.” - powerbi.microsoft.com/</a:t>
            </a:r>
            <a:r>
              <a:rPr lang="en-US" dirty="0" err="1"/>
              <a:t>en</a:t>
            </a:r>
            <a:r>
              <a:rPr lang="en-US" dirty="0"/>
              <a:t>-us/features</a:t>
            </a:r>
          </a:p>
        </p:txBody>
      </p:sp>
      <p:sp>
        <p:nvSpPr>
          <p:cNvPr id="8" name="Rectangle 7"/>
          <p:cNvSpPr/>
          <p:nvPr/>
        </p:nvSpPr>
        <p:spPr>
          <a:xfrm>
            <a:off x="274319" y="1403788"/>
            <a:ext cx="8326755" cy="1477328"/>
          </a:xfrm>
          <a:prstGeom prst="rect">
            <a:avLst/>
          </a:prstGeom>
        </p:spPr>
        <p:txBody>
          <a:bodyPr wrap="square">
            <a:spAutoFit/>
          </a:bodyPr>
          <a:lstStyle/>
          <a:p>
            <a:r>
              <a:rPr lang="en-US" dirty="0"/>
              <a:t>A cloud-based analytic service for both self-service and enterprise-driven BI scenarios</a:t>
            </a:r>
          </a:p>
          <a:p>
            <a:pPr marL="285750" indent="-285750">
              <a:buFont typeface="Arial" panose="020B0604020202020204" pitchFamily="34" charset="0"/>
              <a:buChar char="•"/>
            </a:pPr>
            <a:r>
              <a:rPr lang="en-US" dirty="0"/>
              <a:t>Data mashups in Excel/Power BI Desktop</a:t>
            </a:r>
          </a:p>
          <a:p>
            <a:pPr marL="285750" indent="-285750">
              <a:buFont typeface="Arial" panose="020B0604020202020204" pitchFamily="34" charset="0"/>
              <a:buChar char="•"/>
            </a:pPr>
            <a:r>
              <a:rPr lang="en-US" dirty="0"/>
              <a:t>Enterprise Data Sources (on-premise and/or in the cloud)</a:t>
            </a:r>
          </a:p>
          <a:p>
            <a:pPr marL="285750" indent="-285750">
              <a:buFont typeface="Arial" panose="020B0604020202020204" pitchFamily="34" charset="0"/>
              <a:buChar char="•"/>
            </a:pPr>
            <a:r>
              <a:rPr lang="en-US" dirty="0"/>
              <a:t>SaaS service data analytics</a:t>
            </a:r>
          </a:p>
          <a:p>
            <a:pPr marL="285750" indent="-285750">
              <a:buFont typeface="Arial" panose="020B0604020202020204" pitchFamily="34" charset="0"/>
              <a:buChar char="•"/>
            </a:pPr>
            <a:r>
              <a:rPr lang="en-US" dirty="0"/>
              <a:t>Real-time dashboards</a:t>
            </a:r>
          </a:p>
        </p:txBody>
      </p:sp>
      <p:pic>
        <p:nvPicPr>
          <p:cNvPr id="5" name="Picture 4"/>
          <p:cNvPicPr>
            <a:picLocks noChangeAspect="1"/>
          </p:cNvPicPr>
          <p:nvPr/>
        </p:nvPicPr>
        <p:blipFill>
          <a:blip r:embed="rId3"/>
          <a:stretch>
            <a:fillRect/>
          </a:stretch>
        </p:blipFill>
        <p:spPr>
          <a:xfrm>
            <a:off x="6406375" y="2743200"/>
            <a:ext cx="5614613" cy="3047097"/>
          </a:xfrm>
          <a:prstGeom prst="rect">
            <a:avLst/>
          </a:prstGeom>
        </p:spPr>
      </p:pic>
      <p:pic>
        <p:nvPicPr>
          <p:cNvPr id="10" name="Picture 9"/>
          <p:cNvPicPr>
            <a:picLocks noChangeAspect="1"/>
          </p:cNvPicPr>
          <p:nvPr/>
        </p:nvPicPr>
        <p:blipFill>
          <a:blip r:embed="rId4"/>
          <a:stretch>
            <a:fillRect/>
          </a:stretch>
        </p:blipFill>
        <p:spPr>
          <a:xfrm>
            <a:off x="274319" y="2881116"/>
            <a:ext cx="5748543" cy="2909181"/>
          </a:xfrm>
          <a:prstGeom prst="rect">
            <a:avLst/>
          </a:prstGeom>
        </p:spPr>
      </p:pic>
    </p:spTree>
    <p:extLst>
      <p:ext uri="{BB962C8B-B14F-4D97-AF65-F5344CB8AC3E}">
        <p14:creationId xmlns:p14="http://schemas.microsoft.com/office/powerpoint/2010/main" val="7499135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4320" y="292082"/>
            <a:ext cx="11887200" cy="946413"/>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Reference Architecture</a:t>
            </a:r>
            <a:br>
              <a:rPr lang="en-US" dirty="0"/>
            </a:br>
            <a:r>
              <a:rPr lang="en-US" sz="3600" dirty="0"/>
              <a:t>Power BI</a:t>
            </a:r>
            <a:endParaRPr lang="en-US" sz="2000" dirty="0"/>
          </a:p>
        </p:txBody>
      </p:sp>
      <p:sp>
        <p:nvSpPr>
          <p:cNvPr id="8" name="Rectangle 7"/>
          <p:cNvSpPr/>
          <p:nvPr/>
        </p:nvSpPr>
        <p:spPr>
          <a:xfrm>
            <a:off x="274320" y="1403788"/>
            <a:ext cx="5199422" cy="5078313"/>
          </a:xfrm>
          <a:prstGeom prst="rect">
            <a:avLst/>
          </a:prstGeom>
        </p:spPr>
        <p:txBody>
          <a:bodyPr wrap="square">
            <a:spAutoFit/>
          </a:bodyPr>
          <a:lstStyle/>
          <a:p>
            <a:r>
              <a:rPr lang="en-US" dirty="0"/>
              <a:t>The Solution Template exposes 2 datasets in the Power BI Dashboard*</a:t>
            </a:r>
          </a:p>
          <a:p>
            <a:pPr marL="285750" indent="-285750">
              <a:buFont typeface="Arial" panose="020B0604020202020204" pitchFamily="34" charset="0"/>
              <a:buChar char="•"/>
            </a:pPr>
            <a:r>
              <a:rPr lang="en-US" dirty="0"/>
              <a:t>Real-time data (pushed into Power BI) from Azure Stream Analytics</a:t>
            </a:r>
          </a:p>
          <a:p>
            <a:pPr marL="742950" lvl="1" indent="-285750">
              <a:buFont typeface="Arial" panose="020B0604020202020204" pitchFamily="34" charset="0"/>
              <a:buChar char="•"/>
            </a:pPr>
            <a:r>
              <a:rPr lang="en-US" dirty="0"/>
              <a:t>Note - the Power BI API also allows custom real-time dashboard development (i.e. independent of ASA)</a:t>
            </a:r>
          </a:p>
          <a:p>
            <a:pPr marL="285750" indent="-285750">
              <a:buFont typeface="Arial" panose="020B0604020202020204" pitchFamily="34" charset="0"/>
              <a:buChar char="•"/>
            </a:pPr>
            <a:r>
              <a:rPr lang="en-US" dirty="0"/>
              <a:t>Periodic Predictions from Azure ML (results are stored in an Azure SQL DB)</a:t>
            </a:r>
          </a:p>
          <a:p>
            <a:pPr marL="285750" indent="-285750">
              <a:buFont typeface="Arial" panose="020B0604020202020204" pitchFamily="34" charset="0"/>
              <a:buChar char="•"/>
            </a:pPr>
            <a:endParaRPr lang="en-US" dirty="0"/>
          </a:p>
          <a:p>
            <a:r>
              <a:rPr lang="en-US" dirty="0"/>
              <a:t>Dashboard Refresh</a:t>
            </a:r>
          </a:p>
          <a:p>
            <a:pPr marL="285750" indent="-285750">
              <a:buFont typeface="Arial" panose="020B0604020202020204" pitchFamily="34" charset="0"/>
              <a:buChar char="•"/>
            </a:pPr>
            <a:r>
              <a:rPr lang="en-US" dirty="0"/>
              <a:t>Dashboard tiles from real-time datasets are refreshed automatically as data changes</a:t>
            </a:r>
          </a:p>
          <a:p>
            <a:pPr marL="285750" indent="-285750">
              <a:buFont typeface="Arial" panose="020B0604020202020204" pitchFamily="34" charset="0"/>
              <a:buChar char="•"/>
            </a:pPr>
            <a:r>
              <a:rPr lang="en-US" dirty="0"/>
              <a:t>Other tiles are refreshed every ~10/15 minutes</a:t>
            </a:r>
          </a:p>
          <a:p>
            <a:endParaRPr lang="en-US" dirty="0"/>
          </a:p>
          <a:p>
            <a:endParaRPr lang="en-US" dirty="0"/>
          </a:p>
          <a:p>
            <a:endParaRPr lang="en-US" dirty="0"/>
          </a:p>
          <a:p>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73742" y="3573107"/>
            <a:ext cx="606502" cy="470039"/>
          </a:xfrm>
          <a:prstGeom prst="rect">
            <a:avLst/>
          </a:prstGeom>
          <a:solidFill>
            <a:schemeClr val="accent1"/>
          </a:solidFill>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73742" y="4191334"/>
            <a:ext cx="606502" cy="470039"/>
          </a:xfrm>
          <a:prstGeom prst="rect">
            <a:avLst/>
          </a:prstGeom>
          <a:solidFill>
            <a:schemeClr val="accent1"/>
          </a:solidFill>
        </p:spPr>
      </p:pic>
      <p:grpSp>
        <p:nvGrpSpPr>
          <p:cNvPr id="12" name="Group 11"/>
          <p:cNvGrpSpPr/>
          <p:nvPr/>
        </p:nvGrpSpPr>
        <p:grpSpPr>
          <a:xfrm>
            <a:off x="7426844" y="4537791"/>
            <a:ext cx="642479" cy="420314"/>
            <a:chOff x="4481847" y="2708926"/>
            <a:chExt cx="673103" cy="430214"/>
          </a:xfrm>
          <a:solidFill>
            <a:schemeClr val="accent1"/>
          </a:solidFill>
        </p:grpSpPr>
        <p:sp>
          <p:nvSpPr>
            <p:cNvPr id="13"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19" name="Rectangle 18"/>
          <p:cNvSpPr/>
          <p:nvPr/>
        </p:nvSpPr>
        <p:spPr>
          <a:xfrm>
            <a:off x="7393237" y="4962292"/>
            <a:ext cx="726096" cy="276999"/>
          </a:xfrm>
          <a:prstGeom prst="rect">
            <a:avLst/>
          </a:prstGeom>
        </p:spPr>
        <p:txBody>
          <a:bodyPr wrap="none">
            <a:spAutoFit/>
          </a:bodyPr>
          <a:lstStyle/>
          <a:p>
            <a:r>
              <a:rPr lang="en-US" sz="1200" spc="-30" dirty="0">
                <a:latin typeface="Segoe UI Semilight" panose="020B0402040204020203" pitchFamily="34" charset="0"/>
                <a:cs typeface="Segoe UI Semilight" panose="020B0402040204020203" pitchFamily="34" charset="0"/>
              </a:rPr>
              <a:t>Power BI</a:t>
            </a:r>
          </a:p>
        </p:txBody>
      </p:sp>
      <p:sp>
        <p:nvSpPr>
          <p:cNvPr id="20" name="Rectangle 19"/>
          <p:cNvSpPr/>
          <p:nvPr/>
        </p:nvSpPr>
        <p:spPr>
          <a:xfrm>
            <a:off x="7327716" y="3772999"/>
            <a:ext cx="648254" cy="453970"/>
          </a:xfrm>
          <a:prstGeom prst="rect">
            <a:avLst/>
          </a:prstGeom>
        </p:spPr>
        <p:txBody>
          <a:bodyPr wrap="none">
            <a:spAutoFit/>
          </a:bodyPr>
          <a:lstStyle/>
          <a:p>
            <a:r>
              <a:rPr lang="en-US" sz="1200" spc="-30" dirty="0">
                <a:latin typeface="Segoe UI Semilight" panose="020B0402040204020203" pitchFamily="34" charset="0"/>
                <a:cs typeface="Segoe UI Semilight" panose="020B0402040204020203" pitchFamily="34" charset="0"/>
              </a:rPr>
              <a:t>Azure</a:t>
            </a:r>
            <a:r>
              <a:rPr lang="en-US" sz="1150" spc="-30" dirty="0">
                <a:latin typeface="Segoe UI Semilight" panose="020B0402040204020203" pitchFamily="34" charset="0"/>
                <a:cs typeface="Segoe UI Semilight" panose="020B0402040204020203" pitchFamily="34" charset="0"/>
              </a:rPr>
              <a:t> </a:t>
            </a:r>
          </a:p>
          <a:p>
            <a:r>
              <a:rPr lang="en-US" sz="1150" spc="-30" dirty="0">
                <a:latin typeface="Segoe UI Semilight" panose="020B0402040204020203" pitchFamily="34" charset="0"/>
                <a:cs typeface="Segoe UI Semilight" panose="020B0402040204020203" pitchFamily="34" charset="0"/>
              </a:rPr>
              <a:t>Storage</a:t>
            </a:r>
            <a:endParaRPr lang="en-US" sz="1150" dirty="0"/>
          </a:p>
        </p:txBody>
      </p:sp>
      <p:pic>
        <p:nvPicPr>
          <p:cNvPr id="21" name="Picture 13"/>
          <p:cNvPicPr>
            <a:picLocks noChangeAspect="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9726268" y="3988609"/>
            <a:ext cx="376601" cy="490901"/>
          </a:xfrm>
          <a:prstGeom prst="rect">
            <a:avLst/>
          </a:prstGeom>
          <a:solidFill>
            <a:schemeClr val="accent1"/>
          </a:solidFill>
          <a:ln>
            <a:noFill/>
          </a:ln>
        </p:spPr>
      </p:pic>
      <p:cxnSp>
        <p:nvCxnSpPr>
          <p:cNvPr id="22" name="Straight Arrow Connector 21"/>
          <p:cNvCxnSpPr/>
          <p:nvPr/>
        </p:nvCxnSpPr>
        <p:spPr>
          <a:xfrm flipV="1">
            <a:off x="6212849" y="3384925"/>
            <a:ext cx="1195718" cy="580812"/>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6508765" y="4299159"/>
            <a:ext cx="726096" cy="461665"/>
          </a:xfrm>
          <a:prstGeom prst="rect">
            <a:avLst/>
          </a:prstGeom>
        </p:spPr>
        <p:txBody>
          <a:bodyPr wrap="none">
            <a:spAutoFit/>
          </a:bodyPr>
          <a:lstStyle/>
          <a:p>
            <a:r>
              <a:rPr lang="en-US" sz="1200" spc="-30" dirty="0">
                <a:latin typeface="Segoe UI Semilight" panose="020B0402040204020203" pitchFamily="34" charset="0"/>
                <a:cs typeface="Segoe UI Semilight" panose="020B0402040204020203" pitchFamily="34" charset="0"/>
              </a:rPr>
              <a:t>Push to </a:t>
            </a:r>
          </a:p>
          <a:p>
            <a:r>
              <a:rPr lang="en-US" sz="1200" spc="-30" dirty="0">
                <a:latin typeface="Segoe UI Semilight" panose="020B0402040204020203" pitchFamily="34" charset="0"/>
                <a:cs typeface="Segoe UI Semilight" panose="020B0402040204020203" pitchFamily="34" charset="0"/>
              </a:rPr>
              <a:t>Power BI</a:t>
            </a:r>
          </a:p>
        </p:txBody>
      </p:sp>
      <p:sp>
        <p:nvSpPr>
          <p:cNvPr id="24" name="Rectangle 23"/>
          <p:cNvSpPr/>
          <p:nvPr/>
        </p:nvSpPr>
        <p:spPr>
          <a:xfrm>
            <a:off x="6418866" y="3247206"/>
            <a:ext cx="1164924" cy="830997"/>
          </a:xfrm>
          <a:prstGeom prst="rect">
            <a:avLst/>
          </a:prstGeom>
        </p:spPr>
        <p:txBody>
          <a:bodyPr wrap="square">
            <a:spAutoFit/>
          </a:bodyPr>
          <a:lstStyle/>
          <a:p>
            <a:r>
              <a:rPr lang="en-US" sz="1200" spc="-30" dirty="0">
                <a:latin typeface="Segoe UI Semilight" panose="020B0402040204020203" pitchFamily="34" charset="0"/>
                <a:cs typeface="Segoe UI Semilight" panose="020B0402040204020203" pitchFamily="34" charset="0"/>
              </a:rPr>
              <a:t>Aggregate </a:t>
            </a:r>
          </a:p>
          <a:p>
            <a:r>
              <a:rPr lang="en-US" sz="1200" spc="-30" dirty="0">
                <a:latin typeface="Segoe UI Semilight" panose="020B0402040204020203" pitchFamily="34" charset="0"/>
                <a:cs typeface="Segoe UI Semilight" panose="020B0402040204020203" pitchFamily="34" charset="0"/>
              </a:rPr>
              <a:t>Into DB (Tumbling Window)</a:t>
            </a:r>
          </a:p>
        </p:txBody>
      </p:sp>
      <p:cxnSp>
        <p:nvCxnSpPr>
          <p:cNvPr id="25" name="Straight Arrow Connector 24"/>
          <p:cNvCxnSpPr/>
          <p:nvPr/>
        </p:nvCxnSpPr>
        <p:spPr>
          <a:xfrm>
            <a:off x="6209512" y="4263268"/>
            <a:ext cx="1217332" cy="536793"/>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61585" y="3018520"/>
            <a:ext cx="464363" cy="492086"/>
          </a:xfrm>
          <a:prstGeom prst="rect">
            <a:avLst/>
          </a:prstGeom>
          <a:solidFill>
            <a:schemeClr val="accent1"/>
          </a:solidFill>
        </p:spPr>
      </p:pic>
      <p:sp>
        <p:nvSpPr>
          <p:cNvPr id="27" name="Rectangle 26"/>
          <p:cNvSpPr/>
          <p:nvPr/>
        </p:nvSpPr>
        <p:spPr>
          <a:xfrm>
            <a:off x="10346145" y="3521925"/>
            <a:ext cx="1297791" cy="461665"/>
          </a:xfrm>
          <a:prstGeom prst="rect">
            <a:avLst/>
          </a:prstGeom>
        </p:spPr>
        <p:txBody>
          <a:bodyPr wrap="none">
            <a:spAutoFit/>
          </a:bodyPr>
          <a:lstStyle/>
          <a:p>
            <a:r>
              <a:rPr lang="en-US" sz="1200" spc="-30" dirty="0">
                <a:latin typeface="Segoe UI Semilight" panose="020B0402040204020203" pitchFamily="34" charset="0"/>
                <a:cs typeface="Segoe UI Semilight" panose="020B0402040204020203" pitchFamily="34" charset="0"/>
              </a:rPr>
              <a:t>Azure </a:t>
            </a:r>
          </a:p>
          <a:p>
            <a:r>
              <a:rPr lang="en-US" sz="1200" spc="-30" dirty="0">
                <a:latin typeface="Segoe UI Semilight" panose="020B0402040204020203" pitchFamily="34" charset="0"/>
                <a:cs typeface="Segoe UI Semilight" panose="020B0402040204020203" pitchFamily="34" charset="0"/>
              </a:rPr>
              <a:t>Machine Learning</a:t>
            </a:r>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24706" y="3095690"/>
            <a:ext cx="464363" cy="464363"/>
          </a:xfrm>
          <a:prstGeom prst="rect">
            <a:avLst/>
          </a:prstGeom>
          <a:solidFill>
            <a:schemeClr val="accent1"/>
          </a:solidFill>
          <a:ln>
            <a:solidFill>
              <a:schemeClr val="accent1"/>
            </a:solidFill>
          </a:ln>
        </p:spPr>
      </p:pic>
      <p:sp>
        <p:nvSpPr>
          <p:cNvPr id="29" name="Rectangle 28"/>
          <p:cNvSpPr/>
          <p:nvPr/>
        </p:nvSpPr>
        <p:spPr>
          <a:xfrm>
            <a:off x="8826791" y="2651037"/>
            <a:ext cx="1009122" cy="461665"/>
          </a:xfrm>
          <a:prstGeom prst="rect">
            <a:avLst/>
          </a:prstGeom>
        </p:spPr>
        <p:txBody>
          <a:bodyPr wrap="none">
            <a:spAutoFit/>
          </a:bodyPr>
          <a:lstStyle/>
          <a:p>
            <a:r>
              <a:rPr lang="en-US" sz="1200" spc="-30" dirty="0">
                <a:latin typeface="Segoe UI Semilight" panose="020B0402040204020203" pitchFamily="34" charset="0"/>
                <a:cs typeface="Segoe UI Semilight" panose="020B0402040204020203" pitchFamily="34" charset="0"/>
              </a:rPr>
              <a:t>Azure </a:t>
            </a:r>
          </a:p>
          <a:p>
            <a:r>
              <a:rPr lang="en-US" sz="1200" spc="-30" dirty="0">
                <a:latin typeface="Segoe UI Semilight" panose="020B0402040204020203" pitchFamily="34" charset="0"/>
                <a:cs typeface="Segoe UI Semilight" panose="020B0402040204020203" pitchFamily="34" charset="0"/>
              </a:rPr>
              <a:t>Data Factory </a:t>
            </a:r>
            <a:endParaRPr lang="en-US" sz="1200" dirty="0"/>
          </a:p>
        </p:txBody>
      </p:sp>
      <p:cxnSp>
        <p:nvCxnSpPr>
          <p:cNvPr id="30" name="Straight Arrow Connector 29"/>
          <p:cNvCxnSpPr/>
          <p:nvPr/>
        </p:nvCxnSpPr>
        <p:spPr>
          <a:xfrm>
            <a:off x="9559740" y="3312885"/>
            <a:ext cx="742950" cy="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326332" y="2296842"/>
            <a:ext cx="843501" cy="461665"/>
          </a:xfrm>
          <a:prstGeom prst="rect">
            <a:avLst/>
          </a:prstGeom>
        </p:spPr>
        <p:txBody>
          <a:bodyPr wrap="none">
            <a:spAutoFit/>
          </a:bodyPr>
          <a:lstStyle/>
          <a:p>
            <a:r>
              <a:rPr lang="en-US" sz="1200" spc="-30" dirty="0">
                <a:latin typeface="Segoe UI Semilight" panose="020B0402040204020203" pitchFamily="34" charset="0"/>
                <a:cs typeface="Segoe UI Semilight" panose="020B0402040204020203" pitchFamily="34" charset="0"/>
              </a:rPr>
              <a:t>Azure </a:t>
            </a:r>
          </a:p>
          <a:p>
            <a:r>
              <a:rPr lang="en-US" sz="1200" spc="-30" dirty="0">
                <a:latin typeface="Segoe UI Semilight" panose="020B0402040204020203" pitchFamily="34" charset="0"/>
                <a:cs typeface="Segoe UI Semilight" panose="020B0402040204020203" pitchFamily="34" charset="0"/>
              </a:rPr>
              <a:t>HD Insight</a:t>
            </a:r>
            <a:endParaRPr lang="en-US" sz="1200" dirty="0"/>
          </a:p>
        </p:txBody>
      </p:sp>
      <p:sp>
        <p:nvSpPr>
          <p:cNvPr id="32" name="Freeform 30"/>
          <p:cNvSpPr>
            <a:spLocks noEditPoints="1"/>
          </p:cNvSpPr>
          <p:nvPr/>
        </p:nvSpPr>
        <p:spPr bwMode="auto">
          <a:xfrm>
            <a:off x="7441988" y="3384773"/>
            <a:ext cx="368929" cy="394847"/>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defTabSz="895648" fontAlgn="base">
              <a:spcBef>
                <a:spcPct val="0"/>
              </a:spcBef>
              <a:spcAft>
                <a:spcPct val="0"/>
              </a:spcAft>
              <a:defRPr/>
            </a:pPr>
            <a:endParaRPr lang="en-US" sz="1665" kern="0" dirty="0">
              <a:solidFill>
                <a:srgbClr val="000000"/>
              </a:solidFill>
              <a:ea typeface="MS PGothic" charset="0"/>
            </a:endParaRPr>
          </a:p>
        </p:txBody>
      </p:sp>
      <p:cxnSp>
        <p:nvCxnSpPr>
          <p:cNvPr id="33" name="Straight Arrow Connector 32"/>
          <p:cNvCxnSpPr/>
          <p:nvPr/>
        </p:nvCxnSpPr>
        <p:spPr>
          <a:xfrm>
            <a:off x="7639186" y="3065337"/>
            <a:ext cx="0" cy="291092"/>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8038045" y="3310755"/>
            <a:ext cx="742950" cy="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10527594" y="2066272"/>
            <a:ext cx="1664406" cy="1015663"/>
          </a:xfrm>
          <a:prstGeom prst="rect">
            <a:avLst/>
          </a:prstGeom>
        </p:spPr>
        <p:txBody>
          <a:bodyPr wrap="square">
            <a:spAutoFit/>
          </a:bodyPr>
          <a:lstStyle/>
          <a:p>
            <a:r>
              <a:rPr lang="en-US" sz="1200" b="1" spc="-30" dirty="0">
                <a:latin typeface="Segoe UI Semilight" panose="020B0402040204020203" pitchFamily="34" charset="0"/>
                <a:cs typeface="Segoe UI Semilight" panose="020B0402040204020203" pitchFamily="34" charset="0"/>
              </a:rPr>
              <a:t>Notes</a:t>
            </a:r>
          </a:p>
          <a:p>
            <a:pPr marL="171450" indent="-171450">
              <a:buFont typeface="Arial" panose="020B0604020202020204" pitchFamily="34" charset="0"/>
              <a:buChar char="•"/>
            </a:pPr>
            <a:r>
              <a:rPr lang="en-US" sz="1200" spc="-30" dirty="0">
                <a:latin typeface="Segoe UI Semilight" panose="020B0402040204020203" pitchFamily="34" charset="0"/>
                <a:cs typeface="Segoe UI Semilight" panose="020B0402040204020203" pitchFamily="34" charset="0"/>
              </a:rPr>
              <a:t>Summary data scored by Azure ML</a:t>
            </a:r>
          </a:p>
          <a:p>
            <a:pPr marL="171450" indent="-171450">
              <a:buFont typeface="Arial" panose="020B0604020202020204" pitchFamily="34" charset="0"/>
              <a:buChar char="•"/>
            </a:pPr>
            <a:r>
              <a:rPr lang="en-US" sz="1200" spc="-30" dirty="0">
                <a:latin typeface="Segoe UI Semilight" panose="020B0402040204020203" pitchFamily="34" charset="0"/>
                <a:cs typeface="Segoe UI Semilight" panose="020B0402040204020203" pitchFamily="34" charset="0"/>
              </a:rPr>
              <a:t>Scored results sent back to Azure SQL</a:t>
            </a:r>
            <a:endParaRPr lang="en-US" sz="1150" dirty="0"/>
          </a:p>
        </p:txBody>
      </p:sp>
      <p:sp>
        <p:nvSpPr>
          <p:cNvPr id="37" name="Rectangle 36"/>
          <p:cNvSpPr/>
          <p:nvPr/>
        </p:nvSpPr>
        <p:spPr>
          <a:xfrm>
            <a:off x="8078378" y="4225843"/>
            <a:ext cx="1430753" cy="461665"/>
          </a:xfrm>
          <a:prstGeom prst="rect">
            <a:avLst/>
          </a:prstGeom>
        </p:spPr>
        <p:txBody>
          <a:bodyPr wrap="square">
            <a:spAutoFit/>
          </a:bodyPr>
          <a:lstStyle/>
          <a:p>
            <a:r>
              <a:rPr lang="en-US" sz="1200" spc="-30" dirty="0">
                <a:latin typeface="Segoe UI Semilight" panose="020B0402040204020203" pitchFamily="34" charset="0"/>
                <a:cs typeface="Segoe UI Semilight" panose="020B0402040204020203" pitchFamily="34" charset="0"/>
              </a:rPr>
              <a:t>RUL Results (once every 180 minutes)</a:t>
            </a:r>
          </a:p>
        </p:txBody>
      </p:sp>
      <p:pic>
        <p:nvPicPr>
          <p:cNvPr id="38" name="Picture 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31164" y="2726396"/>
            <a:ext cx="468061" cy="338941"/>
          </a:xfrm>
          <a:prstGeom prst="rect">
            <a:avLst/>
          </a:prstGeom>
          <a:solidFill>
            <a:schemeClr val="accent1"/>
          </a:solidFill>
        </p:spPr>
      </p:pic>
      <p:sp>
        <p:nvSpPr>
          <p:cNvPr id="39" name="Rectangle 38"/>
          <p:cNvSpPr/>
          <p:nvPr/>
        </p:nvSpPr>
        <p:spPr>
          <a:xfrm>
            <a:off x="9649165" y="4482341"/>
            <a:ext cx="1023357" cy="453970"/>
          </a:xfrm>
          <a:prstGeom prst="rect">
            <a:avLst/>
          </a:prstGeom>
        </p:spPr>
        <p:txBody>
          <a:bodyPr wrap="none">
            <a:spAutoFit/>
          </a:bodyPr>
          <a:lstStyle/>
          <a:p>
            <a:r>
              <a:rPr lang="en-US" sz="1200" spc="-30" dirty="0">
                <a:latin typeface="Segoe UI Semilight" panose="020B0402040204020203" pitchFamily="34" charset="0"/>
                <a:cs typeface="Segoe UI Semilight" panose="020B0402040204020203" pitchFamily="34" charset="0"/>
              </a:rPr>
              <a:t>Azure</a:t>
            </a:r>
            <a:r>
              <a:rPr lang="en-US" sz="1150" spc="-30" dirty="0">
                <a:latin typeface="Segoe UI Semilight" panose="020B0402040204020203" pitchFamily="34" charset="0"/>
                <a:cs typeface="Segoe UI Semilight" panose="020B0402040204020203" pitchFamily="34" charset="0"/>
              </a:rPr>
              <a:t> </a:t>
            </a:r>
          </a:p>
          <a:p>
            <a:r>
              <a:rPr lang="en-US" sz="1150" spc="-30" dirty="0">
                <a:latin typeface="Segoe UI Semilight" panose="020B0402040204020203" pitchFamily="34" charset="0"/>
                <a:cs typeface="Segoe UI Semilight" panose="020B0402040204020203" pitchFamily="34" charset="0"/>
              </a:rPr>
              <a:t>SQL Database</a:t>
            </a:r>
            <a:endParaRPr lang="en-US" sz="1150" dirty="0"/>
          </a:p>
        </p:txBody>
      </p:sp>
      <p:cxnSp>
        <p:nvCxnSpPr>
          <p:cNvPr id="40" name="Straight Arrow Connector 39"/>
          <p:cNvCxnSpPr/>
          <p:nvPr/>
        </p:nvCxnSpPr>
        <p:spPr>
          <a:xfrm flipH="1">
            <a:off x="8102930" y="4285271"/>
            <a:ext cx="1546235" cy="402237"/>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9386479" y="3675331"/>
            <a:ext cx="262686" cy="285087"/>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64648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2809413"/>
            <a:ext cx="9860673" cy="1484494"/>
          </a:xfrm>
        </p:spPr>
        <p:txBody>
          <a:bodyPr>
            <a:normAutofit/>
          </a:bodyPr>
          <a:lstStyle/>
          <a:p>
            <a:r>
              <a:rPr lang="en-US" sz="7200" dirty="0"/>
              <a:t>Hands-On</a:t>
            </a:r>
          </a:p>
        </p:txBody>
      </p:sp>
      <p:sp>
        <p:nvSpPr>
          <p:cNvPr id="4" name="Text Placeholder 2"/>
          <p:cNvSpPr txBox="1">
            <a:spLocks/>
          </p:cNvSpPr>
          <p:nvPr/>
        </p:nvSpPr>
        <p:spPr>
          <a:xfrm>
            <a:off x="372632" y="5374692"/>
            <a:ext cx="11265072" cy="1390081"/>
          </a:xfrm>
          <a:prstGeom prst="rect">
            <a:avLst/>
          </a:prstGeom>
        </p:spPr>
        <p:txBody>
          <a:bodyPr/>
          <a:lstStyle>
            <a:lvl1pPr marL="0" indent="0" algn="l" defTabSz="914400" rtl="0" eaLnBrk="1" latinLnBrk="0" hangingPunct="1">
              <a:spcBef>
                <a:spcPct val="20000"/>
              </a:spcBef>
              <a:buFont typeface="Arial" pitchFamily="34" charset="0"/>
              <a:buNone/>
              <a:defRPr sz="16600" kern="1200">
                <a:gradFill>
                  <a:gsLst>
                    <a:gs pos="2917">
                      <a:schemeClr val="bg1"/>
                    </a:gs>
                    <a:gs pos="100000">
                      <a:schemeClr val="bg1"/>
                    </a:gs>
                  </a:gsLst>
                  <a:lin ang="5400000" scaled="0"/>
                </a:gradFill>
                <a:latin typeface="+mj-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5294" dirty="0"/>
              <a:t>Lab 6 – Use Power BI</a:t>
            </a:r>
            <a:endParaRPr lang="en-US" sz="3921" dirty="0"/>
          </a:p>
        </p:txBody>
      </p:sp>
    </p:spTree>
    <p:extLst>
      <p:ext uri="{BB962C8B-B14F-4D97-AF65-F5344CB8AC3E}">
        <p14:creationId xmlns:p14="http://schemas.microsoft.com/office/powerpoint/2010/main" val="303734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5"/>
          <p:cNvSpPr txBox="1">
            <a:spLocks/>
          </p:cNvSpPr>
          <p:nvPr/>
        </p:nvSpPr>
        <p:spPr>
          <a:xfrm>
            <a:off x="269241" y="1670298"/>
            <a:ext cx="11798433" cy="5138932"/>
          </a:xfrm>
          <a:prstGeom prst="rect">
            <a:avLst/>
          </a:prstGeom>
        </p:spPr>
        <p:txBody>
          <a:bodyPr/>
          <a:lst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18" dirty="0">
                <a:solidFill>
                  <a:schemeClr val="tx1"/>
                </a:solidFill>
              </a:rPr>
              <a:t>Introduction to Azure AI &amp; IoT </a:t>
            </a:r>
          </a:p>
          <a:p>
            <a:r>
              <a:rPr lang="en-US" sz="3918" dirty="0"/>
              <a:t>Use Case Introduction - Predictive Maintenance </a:t>
            </a:r>
          </a:p>
          <a:p>
            <a:r>
              <a:rPr lang="en-US" sz="3918" dirty="0"/>
              <a:t>Hands-On Exercises</a:t>
            </a:r>
          </a:p>
          <a:p>
            <a:r>
              <a:rPr lang="en-US" sz="3918" b="1" dirty="0">
                <a:solidFill>
                  <a:schemeClr val="accent1"/>
                </a:solidFill>
              </a:rPr>
              <a:t>Wrap Up &amp; Next Steps</a:t>
            </a:r>
          </a:p>
        </p:txBody>
      </p:sp>
      <p:sp>
        <p:nvSpPr>
          <p:cNvPr id="4" name="Title 1"/>
          <p:cNvSpPr txBox="1">
            <a:spLocks/>
          </p:cNvSpPr>
          <p:nvPr/>
        </p:nvSpPr>
        <p:spPr>
          <a:xfrm>
            <a:off x="274639" y="295277"/>
            <a:ext cx="11889564" cy="9175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latin typeface="Segoe UI Light" panose="020B0502040204020203" pitchFamily="34" charset="0"/>
                <a:cs typeface="Segoe UI Light" panose="020B0502040204020203" pitchFamily="34" charset="0"/>
              </a:rPr>
              <a:t>AGENDA</a:t>
            </a:r>
          </a:p>
        </p:txBody>
      </p:sp>
    </p:spTree>
    <p:extLst>
      <p:ext uri="{BB962C8B-B14F-4D97-AF65-F5344CB8AC3E}">
        <p14:creationId xmlns:p14="http://schemas.microsoft.com/office/powerpoint/2010/main" val="2401658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4320" y="292082"/>
            <a:ext cx="11887200" cy="946413"/>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Azure AI</a:t>
            </a:r>
            <a:br>
              <a:rPr lang="en-US" dirty="0"/>
            </a:br>
            <a:r>
              <a:rPr lang="en-US" sz="3600" dirty="0"/>
              <a:t>Solution Templates</a:t>
            </a:r>
            <a:endParaRPr lang="en-US" sz="2000" dirty="0"/>
          </a:p>
        </p:txBody>
      </p:sp>
      <p:sp>
        <p:nvSpPr>
          <p:cNvPr id="8" name="Rectangle 7"/>
          <p:cNvSpPr/>
          <p:nvPr/>
        </p:nvSpPr>
        <p:spPr>
          <a:xfrm>
            <a:off x="274320" y="1403788"/>
            <a:ext cx="5698641" cy="2308324"/>
          </a:xfrm>
          <a:prstGeom prst="rect">
            <a:avLst/>
          </a:prstGeom>
        </p:spPr>
        <p:txBody>
          <a:bodyPr wrap="square">
            <a:spAutoFit/>
          </a:bodyPr>
          <a:lstStyle/>
          <a:p>
            <a:pPr marL="285750" indent="-285750">
              <a:buFont typeface="Arial" panose="020B0604020202020204" pitchFamily="34" charset="0"/>
              <a:buChar char="•"/>
            </a:pPr>
            <a:r>
              <a:rPr lang="en-US" dirty="0"/>
              <a:t>“This solution demonstrates how to combine real-time data from sensors with advanced analytics to monitor parts in real time and also predict the parts’ remaining useful life..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Deploys necessary components into an Azure subscription</a:t>
            </a:r>
          </a:p>
          <a:p>
            <a:endParaRPr lang="en-US" dirty="0"/>
          </a:p>
        </p:txBody>
      </p:sp>
      <p:sp>
        <p:nvSpPr>
          <p:cNvPr id="3" name="Rectangle 2"/>
          <p:cNvSpPr/>
          <p:nvPr/>
        </p:nvSpPr>
        <p:spPr>
          <a:xfrm>
            <a:off x="274320" y="6473833"/>
            <a:ext cx="6585784" cy="338554"/>
          </a:xfrm>
          <a:prstGeom prst="rect">
            <a:avLst/>
          </a:prstGeom>
        </p:spPr>
        <p:txBody>
          <a:bodyPr wrap="square">
            <a:spAutoFit/>
          </a:bodyPr>
          <a:lstStyle/>
          <a:p>
            <a:r>
              <a:rPr lang="en-US" sz="1600" dirty="0"/>
              <a:t>https://gallery.azure.ai/Solution/Predictive-Maintenance-10</a:t>
            </a:r>
          </a:p>
        </p:txBody>
      </p:sp>
      <p:pic>
        <p:nvPicPr>
          <p:cNvPr id="5" name="Picture 4">
            <a:extLst>
              <a:ext uri="{FF2B5EF4-FFF2-40B4-BE49-F238E27FC236}">
                <a16:creationId xmlns:a16="http://schemas.microsoft.com/office/drawing/2014/main" id="{6EA53E32-F076-4ED1-9E5D-CD57E9FEEFCF}"/>
              </a:ext>
            </a:extLst>
          </p:cNvPr>
          <p:cNvPicPr>
            <a:picLocks noChangeAspect="1"/>
          </p:cNvPicPr>
          <p:nvPr/>
        </p:nvPicPr>
        <p:blipFill>
          <a:blip r:embed="rId3"/>
          <a:stretch>
            <a:fillRect/>
          </a:stretch>
        </p:blipFill>
        <p:spPr>
          <a:xfrm>
            <a:off x="6160372" y="1461964"/>
            <a:ext cx="5706404" cy="4680408"/>
          </a:xfrm>
          <a:prstGeom prst="rect">
            <a:avLst/>
          </a:prstGeom>
        </p:spPr>
      </p:pic>
      <p:pic>
        <p:nvPicPr>
          <p:cNvPr id="9" name="Picture 8">
            <a:extLst>
              <a:ext uri="{FF2B5EF4-FFF2-40B4-BE49-F238E27FC236}">
                <a16:creationId xmlns:a16="http://schemas.microsoft.com/office/drawing/2014/main" id="{D351A744-2CAD-4C9E-9F29-B42D2AF0A9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4693" y="3622797"/>
            <a:ext cx="5058539" cy="2514734"/>
          </a:xfrm>
          <a:prstGeom prst="rect">
            <a:avLst/>
          </a:prstGeom>
        </p:spPr>
      </p:pic>
    </p:spTree>
    <p:extLst>
      <p:ext uri="{BB962C8B-B14F-4D97-AF65-F5344CB8AC3E}">
        <p14:creationId xmlns:p14="http://schemas.microsoft.com/office/powerpoint/2010/main" val="2873798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2809413"/>
            <a:ext cx="9860673" cy="1484494"/>
          </a:xfrm>
        </p:spPr>
        <p:txBody>
          <a:bodyPr>
            <a:normAutofit/>
          </a:bodyPr>
          <a:lstStyle/>
          <a:p>
            <a:r>
              <a:rPr lang="en-US" sz="7200" dirty="0"/>
              <a:t>Hands-On</a:t>
            </a:r>
          </a:p>
        </p:txBody>
      </p:sp>
      <p:sp>
        <p:nvSpPr>
          <p:cNvPr id="4" name="Text Placeholder 2"/>
          <p:cNvSpPr txBox="1">
            <a:spLocks/>
          </p:cNvSpPr>
          <p:nvPr/>
        </p:nvSpPr>
        <p:spPr>
          <a:xfrm>
            <a:off x="372632" y="5374692"/>
            <a:ext cx="11265072" cy="1390081"/>
          </a:xfrm>
          <a:prstGeom prst="rect">
            <a:avLst/>
          </a:prstGeom>
        </p:spPr>
        <p:txBody>
          <a:bodyPr/>
          <a:lstStyle>
            <a:lvl1pPr marL="0" indent="0" algn="l" defTabSz="914400" rtl="0" eaLnBrk="1" latinLnBrk="0" hangingPunct="1">
              <a:spcBef>
                <a:spcPct val="20000"/>
              </a:spcBef>
              <a:buFont typeface="Arial" pitchFamily="34" charset="0"/>
              <a:buNone/>
              <a:defRPr sz="16600" kern="1200">
                <a:gradFill>
                  <a:gsLst>
                    <a:gs pos="2917">
                      <a:schemeClr val="bg1"/>
                    </a:gs>
                    <a:gs pos="100000">
                      <a:schemeClr val="bg1"/>
                    </a:gs>
                  </a:gsLst>
                  <a:lin ang="5400000" scaled="0"/>
                </a:gradFill>
                <a:latin typeface="+mj-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5294" dirty="0"/>
              <a:t>Lab 0 – Explore Historical Data</a:t>
            </a:r>
            <a:endParaRPr lang="en-US" sz="3921" dirty="0"/>
          </a:p>
        </p:txBody>
      </p:sp>
      <p:pic>
        <p:nvPicPr>
          <p:cNvPr id="2" name="Picture 1">
            <a:extLst>
              <a:ext uri="{FF2B5EF4-FFF2-40B4-BE49-F238E27FC236}">
                <a16:creationId xmlns:a16="http://schemas.microsoft.com/office/drawing/2014/main" id="{EA877343-FCBD-4A4C-AD65-3F2656F96AAD}"/>
              </a:ext>
            </a:extLst>
          </p:cNvPr>
          <p:cNvPicPr>
            <a:picLocks noChangeAspect="1"/>
          </p:cNvPicPr>
          <p:nvPr/>
        </p:nvPicPr>
        <p:blipFill>
          <a:blip r:embed="rId3"/>
          <a:stretch>
            <a:fillRect/>
          </a:stretch>
        </p:blipFill>
        <p:spPr>
          <a:xfrm>
            <a:off x="4449863" y="1094813"/>
            <a:ext cx="6980414" cy="4026090"/>
          </a:xfrm>
          <a:prstGeom prst="rect">
            <a:avLst/>
          </a:prstGeom>
        </p:spPr>
      </p:pic>
    </p:spTree>
    <p:extLst>
      <p:ext uri="{BB962C8B-B14F-4D97-AF65-F5344CB8AC3E}">
        <p14:creationId xmlns:p14="http://schemas.microsoft.com/office/powerpoint/2010/main" val="4195884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5"/>
          <p:cNvSpPr txBox="1">
            <a:spLocks/>
          </p:cNvSpPr>
          <p:nvPr/>
        </p:nvSpPr>
        <p:spPr>
          <a:xfrm>
            <a:off x="269241" y="1670298"/>
            <a:ext cx="11798433" cy="5138932"/>
          </a:xfrm>
          <a:prstGeom prst="rect">
            <a:avLst/>
          </a:prstGeom>
        </p:spPr>
        <p:txBody>
          <a:bodyPr/>
          <a:lst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18" dirty="0">
                <a:solidFill>
                  <a:schemeClr val="tx1"/>
                </a:solidFill>
              </a:rPr>
              <a:t>Introduction to Azure AI &amp; IoT </a:t>
            </a:r>
          </a:p>
          <a:p>
            <a:r>
              <a:rPr lang="en-US" sz="3918" dirty="0">
                <a:solidFill>
                  <a:schemeClr val="tx1"/>
                </a:solidFill>
              </a:rPr>
              <a:t>Use Case Introduction - Predictive Maintenance </a:t>
            </a:r>
          </a:p>
          <a:p>
            <a:r>
              <a:rPr lang="en-US" sz="3918" b="1" dirty="0">
                <a:solidFill>
                  <a:schemeClr val="accent1"/>
                </a:solidFill>
              </a:rPr>
              <a:t>Hands-On Exercises</a:t>
            </a:r>
          </a:p>
          <a:p>
            <a:r>
              <a:rPr lang="en-US" sz="3918" dirty="0"/>
              <a:t>Wrap Up &amp; Next Steps</a:t>
            </a:r>
          </a:p>
        </p:txBody>
      </p:sp>
      <p:sp>
        <p:nvSpPr>
          <p:cNvPr id="4" name="Title 1"/>
          <p:cNvSpPr txBox="1">
            <a:spLocks/>
          </p:cNvSpPr>
          <p:nvPr/>
        </p:nvSpPr>
        <p:spPr>
          <a:xfrm>
            <a:off x="274639" y="295277"/>
            <a:ext cx="11889564" cy="9175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latin typeface="Segoe UI Light" panose="020B0502040204020203" pitchFamily="34" charset="0"/>
                <a:cs typeface="Segoe UI Light" panose="020B0502040204020203" pitchFamily="34" charset="0"/>
              </a:rPr>
              <a:t>AGENDA</a:t>
            </a:r>
          </a:p>
        </p:txBody>
      </p:sp>
    </p:spTree>
    <p:extLst>
      <p:ext uri="{BB962C8B-B14F-4D97-AF65-F5344CB8AC3E}">
        <p14:creationId xmlns:p14="http://schemas.microsoft.com/office/powerpoint/2010/main" val="2009455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226D9-51D8-42A0-9253-0BE99AA29B22}"/>
              </a:ext>
            </a:extLst>
          </p:cNvPr>
          <p:cNvSpPr>
            <a:spLocks noGrp="1"/>
          </p:cNvSpPr>
          <p:nvPr>
            <p:ph type="title"/>
          </p:nvPr>
        </p:nvSpPr>
        <p:spPr/>
        <p:txBody>
          <a:bodyPr/>
          <a:lstStyle/>
          <a:p>
            <a:pPr defTabSz="914225">
              <a:lnSpc>
                <a:spcPct val="100000"/>
              </a:lnSpc>
              <a:spcBef>
                <a:spcPts val="0"/>
              </a:spcBef>
            </a:pPr>
            <a:r>
              <a:rPr lang="en-US" sz="3200" kern="0" spc="49" dirty="0">
                <a:solidFill>
                  <a:srgbClr val="0078D7"/>
                </a:solidFill>
                <a:latin typeface="Segoe UI Semilight" charset="0"/>
                <a:ea typeface="Segoe UI Semilight" charset="0"/>
                <a:cs typeface="Segoe UI Semilight" charset="0"/>
              </a:rPr>
              <a:t>Machine Learning &amp; AI Portfolio</a:t>
            </a:r>
            <a:br>
              <a:rPr lang="en-US" sz="3200" kern="0" spc="49" dirty="0">
                <a:solidFill>
                  <a:srgbClr val="0078D7"/>
                </a:solidFill>
                <a:latin typeface="Segoe UI Semilight" charset="0"/>
                <a:ea typeface="Segoe UI Semilight" charset="0"/>
                <a:cs typeface="Segoe UI Semilight" charset="0"/>
              </a:rPr>
            </a:br>
            <a:r>
              <a:rPr lang="en-US" sz="1568" spc="98" dirty="0">
                <a:ln>
                  <a:noFill/>
                </a:ln>
                <a:solidFill>
                  <a:schemeClr val="tx1"/>
                </a:solidFill>
                <a:latin typeface="Segoe UI Semilight"/>
                <a:cs typeface="Segoe UI Light" panose="020B0502040204020203" pitchFamily="34" charset="0"/>
              </a:rPr>
              <a:t>When to use what?</a:t>
            </a:r>
            <a:br>
              <a:rPr lang="en-US" sz="1568" spc="98" dirty="0">
                <a:ln>
                  <a:noFill/>
                </a:ln>
                <a:solidFill>
                  <a:schemeClr val="tx1"/>
                </a:solidFill>
                <a:latin typeface="Segoe UI Semilight"/>
                <a:cs typeface="Segoe UI Light" panose="020B0502040204020203" pitchFamily="34" charset="0"/>
              </a:rPr>
            </a:br>
            <a:endParaRPr lang="en-US" sz="1568" spc="98" dirty="0">
              <a:ln>
                <a:noFill/>
              </a:ln>
              <a:solidFill>
                <a:schemeClr val="tx1"/>
              </a:solidFill>
              <a:latin typeface="Segoe UI Semilight"/>
              <a:cs typeface="Segoe UI Light" panose="020B0502040204020203" pitchFamily="34" charset="0"/>
            </a:endParaRPr>
          </a:p>
        </p:txBody>
      </p:sp>
      <p:sp>
        <p:nvSpPr>
          <p:cNvPr id="8" name="Rectangle 7">
            <a:extLst>
              <a:ext uri="{FF2B5EF4-FFF2-40B4-BE49-F238E27FC236}">
                <a16:creationId xmlns:a16="http://schemas.microsoft.com/office/drawing/2014/main" id="{A00CE5A4-BDCD-495D-982E-68B1B0633465}"/>
              </a:ext>
            </a:extLst>
          </p:cNvPr>
          <p:cNvSpPr/>
          <p:nvPr/>
        </p:nvSpPr>
        <p:spPr>
          <a:xfrm>
            <a:off x="263405" y="5529279"/>
            <a:ext cx="3044425" cy="343968"/>
          </a:xfrm>
          <a:prstGeom prst="rect">
            <a:avLst/>
          </a:prstGeom>
        </p:spPr>
        <p:txBody>
          <a:bodyPr vert="horz" wrap="square" lIns="143428" tIns="89642" rIns="143428" bIns="89642" rtlCol="0" anchor="ctr">
            <a:spAutoFit/>
          </a:bodyPr>
          <a:lstStyle/>
          <a:p>
            <a:pPr>
              <a:lnSpc>
                <a:spcPct val="90000"/>
              </a:lnSpc>
              <a:spcBef>
                <a:spcPts val="1176"/>
              </a:spcBef>
              <a:buClr>
                <a:schemeClr val="tx2"/>
              </a:buClr>
              <a:buSzPct val="90000"/>
            </a:pPr>
            <a:r>
              <a:rPr lang="en-US" sz="1176">
                <a:solidFill>
                  <a:schemeClr val="tx2"/>
                </a:solidFill>
                <a:latin typeface="Segoe UI Semibold" panose="020B0702040204020203" pitchFamily="34" charset="0"/>
                <a:cs typeface="Segoe UI Semilight" charset="0"/>
              </a:rPr>
              <a:t>What engine(s) do you want to use?</a:t>
            </a:r>
          </a:p>
        </p:txBody>
      </p:sp>
      <p:sp>
        <p:nvSpPr>
          <p:cNvPr id="9" name="Rectangle 8">
            <a:extLst>
              <a:ext uri="{FF2B5EF4-FFF2-40B4-BE49-F238E27FC236}">
                <a16:creationId xmlns:a16="http://schemas.microsoft.com/office/drawing/2014/main" id="{93FCE40B-A99B-40E6-BE0D-8EE696972122}"/>
              </a:ext>
            </a:extLst>
          </p:cNvPr>
          <p:cNvSpPr/>
          <p:nvPr/>
        </p:nvSpPr>
        <p:spPr>
          <a:xfrm>
            <a:off x="267991" y="4764526"/>
            <a:ext cx="2765224" cy="343968"/>
          </a:xfrm>
          <a:prstGeom prst="rect">
            <a:avLst/>
          </a:prstGeom>
        </p:spPr>
        <p:txBody>
          <a:bodyPr vert="horz" wrap="square" lIns="143428" tIns="89642" rIns="143428" bIns="89642" rtlCol="0" anchor="ctr">
            <a:spAutoFit/>
          </a:bodyPr>
          <a:lstStyle/>
          <a:p>
            <a:pPr>
              <a:lnSpc>
                <a:spcPct val="90000"/>
              </a:lnSpc>
              <a:spcBef>
                <a:spcPts val="1176"/>
              </a:spcBef>
              <a:buClr>
                <a:schemeClr val="tx2"/>
              </a:buClr>
              <a:buSzPct val="90000"/>
            </a:pPr>
            <a:r>
              <a:rPr lang="en-US" sz="1176">
                <a:solidFill>
                  <a:schemeClr val="tx2"/>
                </a:solidFill>
                <a:latin typeface="Segoe UI Semibold" panose="020B0702040204020203" pitchFamily="34" charset="0"/>
                <a:cs typeface="Segoe UI Semilight" charset="0"/>
              </a:rPr>
              <a:t>Deployment target</a:t>
            </a:r>
          </a:p>
        </p:txBody>
      </p:sp>
      <p:sp>
        <p:nvSpPr>
          <p:cNvPr id="10" name="Rectangle 9">
            <a:extLst>
              <a:ext uri="{FF2B5EF4-FFF2-40B4-BE49-F238E27FC236}">
                <a16:creationId xmlns:a16="http://schemas.microsoft.com/office/drawing/2014/main" id="{7157B3E8-C41C-45DE-BECC-CD1F6B235A7C}"/>
              </a:ext>
            </a:extLst>
          </p:cNvPr>
          <p:cNvSpPr/>
          <p:nvPr/>
        </p:nvSpPr>
        <p:spPr>
          <a:xfrm>
            <a:off x="267991" y="4000045"/>
            <a:ext cx="2765224" cy="343968"/>
          </a:xfrm>
          <a:prstGeom prst="rect">
            <a:avLst/>
          </a:prstGeom>
        </p:spPr>
        <p:txBody>
          <a:bodyPr vert="horz" wrap="square" lIns="143428" tIns="89642" rIns="143428" bIns="89642" rtlCol="0" anchor="ctr">
            <a:spAutoFit/>
          </a:bodyPr>
          <a:lstStyle/>
          <a:p>
            <a:pPr>
              <a:lnSpc>
                <a:spcPct val="90000"/>
              </a:lnSpc>
              <a:spcBef>
                <a:spcPts val="1176"/>
              </a:spcBef>
              <a:buClr>
                <a:schemeClr val="tx2"/>
              </a:buClr>
              <a:buSzPct val="90000"/>
            </a:pPr>
            <a:r>
              <a:rPr lang="en-US" sz="1176">
                <a:solidFill>
                  <a:schemeClr val="tx2"/>
                </a:solidFill>
                <a:latin typeface="Segoe UI Semibold" panose="020B0702040204020203" pitchFamily="34" charset="0"/>
                <a:cs typeface="Segoe UI Semilight" charset="0"/>
              </a:rPr>
              <a:t>Which experience do you want?</a:t>
            </a:r>
          </a:p>
        </p:txBody>
      </p:sp>
      <p:sp>
        <p:nvSpPr>
          <p:cNvPr id="12" name="Rectangle 11">
            <a:extLst>
              <a:ext uri="{FF2B5EF4-FFF2-40B4-BE49-F238E27FC236}">
                <a16:creationId xmlns:a16="http://schemas.microsoft.com/office/drawing/2014/main" id="{537AD293-3DBB-446E-A4D6-4F119C2B6DF3}"/>
              </a:ext>
            </a:extLst>
          </p:cNvPr>
          <p:cNvSpPr/>
          <p:nvPr/>
        </p:nvSpPr>
        <p:spPr>
          <a:xfrm>
            <a:off x="269240" y="2301019"/>
            <a:ext cx="3660400" cy="343968"/>
          </a:xfrm>
          <a:prstGeom prst="rect">
            <a:avLst/>
          </a:prstGeom>
        </p:spPr>
        <p:txBody>
          <a:bodyPr vert="horz" wrap="square" lIns="143428" tIns="89642" rIns="143428" bIns="89642" rtlCol="0" anchor="ctr">
            <a:spAutoFit/>
          </a:bodyPr>
          <a:lstStyle/>
          <a:p>
            <a:pPr>
              <a:lnSpc>
                <a:spcPct val="90000"/>
              </a:lnSpc>
              <a:spcBef>
                <a:spcPts val="1176"/>
              </a:spcBef>
              <a:buClr>
                <a:schemeClr val="tx2"/>
              </a:buClr>
              <a:buSzPct val="90000"/>
            </a:pPr>
            <a:r>
              <a:rPr lang="en-US" sz="1176" dirty="0">
                <a:solidFill>
                  <a:schemeClr val="tx2"/>
                </a:solidFill>
                <a:latin typeface="Segoe UI Semibold" panose="020B0702040204020203" pitchFamily="34" charset="0"/>
                <a:cs typeface="Segoe UI Semilight" charset="0"/>
              </a:rPr>
              <a:t>Build your own or consume pre-trained models?</a:t>
            </a:r>
          </a:p>
        </p:txBody>
      </p:sp>
      <p:sp>
        <p:nvSpPr>
          <p:cNvPr id="14" name="Rectangle 13">
            <a:extLst>
              <a:ext uri="{FF2B5EF4-FFF2-40B4-BE49-F238E27FC236}">
                <a16:creationId xmlns:a16="http://schemas.microsoft.com/office/drawing/2014/main" id="{47DFBEEC-8DA2-4F5F-9B28-5837DBEB29AA}"/>
              </a:ext>
            </a:extLst>
          </p:cNvPr>
          <p:cNvSpPr/>
          <p:nvPr/>
        </p:nvSpPr>
        <p:spPr>
          <a:xfrm>
            <a:off x="4079044" y="1412044"/>
            <a:ext cx="1233941" cy="398279"/>
          </a:xfrm>
          <a:prstGeom prst="rect">
            <a:avLst/>
          </a:prstGeom>
          <a:noFill/>
          <a:ln>
            <a:noFill/>
          </a:ln>
        </p:spPr>
        <p:txBody>
          <a:bodyPr wrap="square" rtlCol="0" anchor="ctr">
            <a:spAutoFit/>
          </a:bodyPr>
          <a:lstStyle/>
          <a:p>
            <a:pPr algn="ctr" defTabSz="914225"/>
            <a:r>
              <a:rPr lang="en-US" sz="1000" b="1" kern="0" spc="49">
                <a:solidFill>
                  <a:srgbClr val="505050"/>
                </a:solidFill>
                <a:latin typeface="Segoe UI Semibold" charset="0"/>
                <a:cs typeface="Segoe UI Semibold" charset="0"/>
              </a:rPr>
              <a:t>Microsoft ML &amp; AI products</a:t>
            </a:r>
          </a:p>
        </p:txBody>
      </p:sp>
      <p:sp>
        <p:nvSpPr>
          <p:cNvPr id="16" name="Rectangle 15">
            <a:extLst>
              <a:ext uri="{FF2B5EF4-FFF2-40B4-BE49-F238E27FC236}">
                <a16:creationId xmlns:a16="http://schemas.microsoft.com/office/drawing/2014/main" id="{A845B773-D69B-477A-B1A8-900F3E3D30D9}"/>
              </a:ext>
            </a:extLst>
          </p:cNvPr>
          <p:cNvSpPr/>
          <p:nvPr/>
        </p:nvSpPr>
        <p:spPr>
          <a:xfrm>
            <a:off x="4079044" y="2350804"/>
            <a:ext cx="1233941" cy="244398"/>
          </a:xfrm>
          <a:prstGeom prst="rect">
            <a:avLst/>
          </a:prstGeom>
          <a:noFill/>
        </p:spPr>
        <p:txBody>
          <a:bodyPr wrap="square" rtlCol="0" anchor="ctr">
            <a:spAutoFit/>
          </a:bodyPr>
          <a:lstStyle/>
          <a:p>
            <a:pPr algn="ctr" defTabSz="914225"/>
            <a:r>
              <a:rPr lang="en-US" sz="1000" b="1" kern="0" spc="49">
                <a:solidFill>
                  <a:srgbClr val="505050"/>
                </a:solidFill>
                <a:latin typeface="Segoe UI Semibold" charset="0"/>
                <a:cs typeface="Segoe UI Semibold" charset="0"/>
              </a:rPr>
              <a:t>Build your own</a:t>
            </a:r>
          </a:p>
        </p:txBody>
      </p:sp>
      <p:sp>
        <p:nvSpPr>
          <p:cNvPr id="18" name="Rectangle 17">
            <a:extLst>
              <a:ext uri="{FF2B5EF4-FFF2-40B4-BE49-F238E27FC236}">
                <a16:creationId xmlns:a16="http://schemas.microsoft.com/office/drawing/2014/main" id="{32858C4C-F943-47BD-84BD-125FF396EC41}"/>
              </a:ext>
            </a:extLst>
          </p:cNvPr>
          <p:cNvSpPr/>
          <p:nvPr/>
        </p:nvSpPr>
        <p:spPr>
          <a:xfrm>
            <a:off x="4079044" y="3196215"/>
            <a:ext cx="1233941" cy="398279"/>
          </a:xfrm>
          <a:prstGeom prst="rect">
            <a:avLst/>
          </a:prstGeom>
          <a:noFill/>
        </p:spPr>
        <p:txBody>
          <a:bodyPr wrap="square" rtlCol="0">
            <a:spAutoFit/>
          </a:bodyPr>
          <a:lstStyle/>
          <a:p>
            <a:pPr algn="ctr" defTabSz="914225"/>
            <a:r>
              <a:rPr lang="en-US" sz="1000" b="1" kern="0" spc="49" dirty="0">
                <a:solidFill>
                  <a:srgbClr val="505050"/>
                </a:solidFill>
                <a:latin typeface="Segoe UI Semibold" charset="0"/>
                <a:cs typeface="Segoe UI Semibold" charset="0"/>
              </a:rPr>
              <a:t>Machine Learning / AI</a:t>
            </a:r>
          </a:p>
        </p:txBody>
      </p:sp>
      <p:sp>
        <p:nvSpPr>
          <p:cNvPr id="20" name="Rectangle 19">
            <a:extLst>
              <a:ext uri="{FF2B5EF4-FFF2-40B4-BE49-F238E27FC236}">
                <a16:creationId xmlns:a16="http://schemas.microsoft.com/office/drawing/2014/main" id="{E331EFF1-0460-4548-88A7-8706F3592193}"/>
              </a:ext>
            </a:extLst>
          </p:cNvPr>
          <p:cNvSpPr/>
          <p:nvPr/>
        </p:nvSpPr>
        <p:spPr>
          <a:xfrm>
            <a:off x="4078677" y="4049830"/>
            <a:ext cx="1234678" cy="244398"/>
          </a:xfrm>
          <a:prstGeom prst="rect">
            <a:avLst/>
          </a:prstGeom>
          <a:noFill/>
        </p:spPr>
        <p:txBody>
          <a:bodyPr wrap="square" rtlCol="0" anchor="ctr">
            <a:spAutoFit/>
          </a:bodyPr>
          <a:lstStyle/>
          <a:p>
            <a:pPr algn="ctr" defTabSz="914225"/>
            <a:r>
              <a:rPr lang="en-US" sz="1000" b="1" kern="0" spc="49" dirty="0">
                <a:solidFill>
                  <a:srgbClr val="505050"/>
                </a:solidFill>
                <a:latin typeface="Segoe UI Semibold" charset="0"/>
                <a:cs typeface="Segoe UI Semibold" charset="0"/>
              </a:rPr>
              <a:t>Code first</a:t>
            </a:r>
          </a:p>
        </p:txBody>
      </p:sp>
      <p:sp>
        <p:nvSpPr>
          <p:cNvPr id="22" name="Rectangle 21">
            <a:extLst>
              <a:ext uri="{FF2B5EF4-FFF2-40B4-BE49-F238E27FC236}">
                <a16:creationId xmlns:a16="http://schemas.microsoft.com/office/drawing/2014/main" id="{D2BF9C72-EEBF-4CDD-AD69-8E4B66BE1C9F}"/>
              </a:ext>
            </a:extLst>
          </p:cNvPr>
          <p:cNvSpPr/>
          <p:nvPr/>
        </p:nvSpPr>
        <p:spPr>
          <a:xfrm>
            <a:off x="4208488" y="4710215"/>
            <a:ext cx="975054" cy="398279"/>
          </a:xfrm>
          <a:prstGeom prst="rect">
            <a:avLst/>
          </a:prstGeom>
          <a:noFill/>
        </p:spPr>
        <p:txBody>
          <a:bodyPr wrap="square" rtlCol="0" anchor="ctr">
            <a:spAutoFit/>
          </a:bodyPr>
          <a:lstStyle/>
          <a:p>
            <a:pPr algn="ctr" defTabSz="914225"/>
            <a:r>
              <a:rPr lang="en-US" sz="1000" b="1" kern="0" spc="49" dirty="0">
                <a:solidFill>
                  <a:srgbClr val="505050"/>
                </a:solidFill>
                <a:latin typeface="Segoe UI Semibold" charset="0"/>
                <a:cs typeface="Segoe UI Semibold" charset="0"/>
              </a:rPr>
              <a:t>(On-prem)</a:t>
            </a:r>
            <a:br>
              <a:rPr lang="en-US" sz="1000" b="1" kern="0" spc="49" dirty="0">
                <a:solidFill>
                  <a:srgbClr val="505050"/>
                </a:solidFill>
                <a:latin typeface="Segoe UI Semibold" charset="0"/>
                <a:cs typeface="Segoe UI Semibold" charset="0"/>
              </a:rPr>
            </a:br>
            <a:r>
              <a:rPr lang="en-US" sz="1000" b="1" kern="0" spc="49" dirty="0">
                <a:solidFill>
                  <a:srgbClr val="505050"/>
                </a:solidFill>
                <a:latin typeface="Segoe UI Semibold" charset="0"/>
                <a:cs typeface="Segoe UI Semibold" charset="0"/>
              </a:rPr>
              <a:t>ML Server</a:t>
            </a:r>
          </a:p>
        </p:txBody>
      </p:sp>
      <p:sp>
        <p:nvSpPr>
          <p:cNvPr id="24" name="Rectangle 23">
            <a:extLst>
              <a:ext uri="{FF2B5EF4-FFF2-40B4-BE49-F238E27FC236}">
                <a16:creationId xmlns:a16="http://schemas.microsoft.com/office/drawing/2014/main" id="{16052956-0124-499B-8C38-9DC404AD9604}"/>
              </a:ext>
            </a:extLst>
          </p:cNvPr>
          <p:cNvSpPr/>
          <p:nvPr/>
        </p:nvSpPr>
        <p:spPr>
          <a:xfrm>
            <a:off x="3748486" y="5795510"/>
            <a:ext cx="914426" cy="398279"/>
          </a:xfrm>
          <a:prstGeom prst="rect">
            <a:avLst/>
          </a:prstGeom>
          <a:noFill/>
        </p:spPr>
        <p:txBody>
          <a:bodyPr wrap="square" rtlCol="0">
            <a:spAutoFit/>
          </a:bodyPr>
          <a:lstStyle/>
          <a:p>
            <a:pPr algn="ctr" defTabSz="914225"/>
            <a:r>
              <a:rPr lang="en-US" sz="1000" b="1" kern="0" spc="49" dirty="0">
                <a:solidFill>
                  <a:srgbClr val="505050"/>
                </a:solidFill>
                <a:latin typeface="Segoe UI Semibold" charset="0"/>
                <a:cs typeface="Segoe UI Semibold" charset="0"/>
              </a:rPr>
              <a:t>On-prem Hadoop**</a:t>
            </a:r>
          </a:p>
        </p:txBody>
      </p:sp>
      <p:sp>
        <p:nvSpPr>
          <p:cNvPr id="26" name="Rectangle 25">
            <a:extLst>
              <a:ext uri="{FF2B5EF4-FFF2-40B4-BE49-F238E27FC236}">
                <a16:creationId xmlns:a16="http://schemas.microsoft.com/office/drawing/2014/main" id="{59CB8BE4-5C8C-4A15-A021-922CDD230BA8}"/>
              </a:ext>
            </a:extLst>
          </p:cNvPr>
          <p:cNvSpPr/>
          <p:nvPr/>
        </p:nvSpPr>
        <p:spPr>
          <a:xfrm>
            <a:off x="4763725" y="5795510"/>
            <a:ext cx="914426" cy="244398"/>
          </a:xfrm>
          <a:prstGeom prst="rect">
            <a:avLst/>
          </a:prstGeom>
          <a:noFill/>
        </p:spPr>
        <p:txBody>
          <a:bodyPr wrap="square" rtlCol="0">
            <a:spAutoFit/>
          </a:bodyPr>
          <a:lstStyle/>
          <a:p>
            <a:pPr algn="ctr" defTabSz="914225"/>
            <a:r>
              <a:rPr lang="en-US" sz="1000" b="1" kern="0" spc="49">
                <a:solidFill>
                  <a:srgbClr val="505050"/>
                </a:solidFill>
                <a:latin typeface="Segoe UI Semibold" charset="0"/>
                <a:cs typeface="Segoe UI Semibold" charset="0"/>
              </a:rPr>
              <a:t>SQL Server </a:t>
            </a:r>
          </a:p>
        </p:txBody>
      </p:sp>
      <p:sp>
        <p:nvSpPr>
          <p:cNvPr id="28" name="Rectangle 27">
            <a:extLst>
              <a:ext uri="{FF2B5EF4-FFF2-40B4-BE49-F238E27FC236}">
                <a16:creationId xmlns:a16="http://schemas.microsoft.com/office/drawing/2014/main" id="{274627C8-BBE7-4719-BA54-4FC726EB75DF}"/>
              </a:ext>
            </a:extLst>
          </p:cNvPr>
          <p:cNvSpPr/>
          <p:nvPr/>
        </p:nvSpPr>
        <p:spPr>
          <a:xfrm>
            <a:off x="6182940" y="4710215"/>
            <a:ext cx="1145873" cy="400110"/>
          </a:xfrm>
          <a:prstGeom prst="rect">
            <a:avLst/>
          </a:prstGeom>
          <a:noFill/>
        </p:spPr>
        <p:txBody>
          <a:bodyPr wrap="square" rtlCol="0">
            <a:spAutoFit/>
          </a:bodyPr>
          <a:lstStyle/>
          <a:p>
            <a:pPr algn="ctr" defTabSz="914225"/>
            <a:r>
              <a:rPr lang="en-US" sz="1000" b="1" kern="0" spc="49" dirty="0">
                <a:solidFill>
                  <a:srgbClr val="505050"/>
                </a:solidFill>
                <a:latin typeface="Segoe UI Semibold" charset="0"/>
                <a:cs typeface="Segoe UI Semibold" charset="0"/>
              </a:rPr>
              <a:t>Azure Machine Learning</a:t>
            </a:r>
          </a:p>
        </p:txBody>
      </p:sp>
      <p:sp>
        <p:nvSpPr>
          <p:cNvPr id="30" name="Rectangle 29">
            <a:extLst>
              <a:ext uri="{FF2B5EF4-FFF2-40B4-BE49-F238E27FC236}">
                <a16:creationId xmlns:a16="http://schemas.microsoft.com/office/drawing/2014/main" id="{CC45C4A6-F73F-43B8-97F2-B439AB07C8A0}"/>
              </a:ext>
            </a:extLst>
          </p:cNvPr>
          <p:cNvSpPr/>
          <p:nvPr/>
        </p:nvSpPr>
        <p:spPr>
          <a:xfrm>
            <a:off x="5780138" y="5795510"/>
            <a:ext cx="975738" cy="861774"/>
          </a:xfrm>
          <a:prstGeom prst="rect">
            <a:avLst/>
          </a:prstGeom>
          <a:noFill/>
        </p:spPr>
        <p:txBody>
          <a:bodyPr wrap="square" rtlCol="0">
            <a:spAutoFit/>
          </a:bodyPr>
          <a:lstStyle/>
          <a:p>
            <a:pPr algn="ctr" defTabSz="914225"/>
            <a:r>
              <a:rPr lang="en-US" sz="1000" b="1" kern="0" spc="49" dirty="0">
                <a:solidFill>
                  <a:srgbClr val="505050"/>
                </a:solidFill>
                <a:latin typeface="Segoe UI Semibold" charset="0"/>
                <a:cs typeface="Segoe UI Semibold" charset="0"/>
              </a:rPr>
              <a:t>Local,</a:t>
            </a:r>
          </a:p>
          <a:p>
            <a:pPr algn="ctr" defTabSz="914225"/>
            <a:r>
              <a:rPr lang="en-US" sz="1000" b="1" kern="0" spc="49" dirty="0">
                <a:solidFill>
                  <a:srgbClr val="505050"/>
                </a:solidFill>
                <a:latin typeface="Segoe UI Semibold" charset="0"/>
                <a:cs typeface="Segoe UI Semibold" charset="0"/>
              </a:rPr>
              <a:t>ML compute instance or cluster, </a:t>
            </a:r>
          </a:p>
          <a:p>
            <a:pPr algn="ctr" defTabSz="914225"/>
            <a:r>
              <a:rPr lang="en-US" sz="1000" b="1" kern="0" spc="49" dirty="0">
                <a:solidFill>
                  <a:srgbClr val="505050"/>
                </a:solidFill>
                <a:latin typeface="Segoe UI Semibold" charset="0"/>
                <a:cs typeface="Segoe UI Semibold" charset="0"/>
              </a:rPr>
              <a:t>AKS***</a:t>
            </a:r>
          </a:p>
        </p:txBody>
      </p:sp>
      <p:sp>
        <p:nvSpPr>
          <p:cNvPr id="32" name="Rectangle 31">
            <a:extLst>
              <a:ext uri="{FF2B5EF4-FFF2-40B4-BE49-F238E27FC236}">
                <a16:creationId xmlns:a16="http://schemas.microsoft.com/office/drawing/2014/main" id="{20C8237F-F2AD-40E1-A21E-E0F33DE7B78E}"/>
              </a:ext>
            </a:extLst>
          </p:cNvPr>
          <p:cNvSpPr/>
          <p:nvPr/>
        </p:nvSpPr>
        <p:spPr>
          <a:xfrm>
            <a:off x="6728080" y="5795510"/>
            <a:ext cx="914426" cy="706039"/>
          </a:xfrm>
          <a:prstGeom prst="rect">
            <a:avLst/>
          </a:prstGeom>
          <a:noFill/>
        </p:spPr>
        <p:txBody>
          <a:bodyPr wrap="square" rtlCol="0">
            <a:spAutoFit/>
          </a:bodyPr>
          <a:lstStyle/>
          <a:p>
            <a:pPr algn="ctr" defTabSz="914225"/>
            <a:r>
              <a:rPr lang="en-US" sz="1000" b="1" kern="0" spc="49" dirty="0">
                <a:solidFill>
                  <a:srgbClr val="505050"/>
                </a:solidFill>
                <a:latin typeface="Segoe UI Semibold" charset="0"/>
                <a:cs typeface="Segoe UI Semibold" charset="0"/>
              </a:rPr>
              <a:t>Azure Containers,</a:t>
            </a:r>
          </a:p>
          <a:p>
            <a:pPr algn="ctr" defTabSz="914225"/>
            <a:r>
              <a:rPr lang="en-US" sz="1000" b="1" kern="0" spc="49" dirty="0">
                <a:solidFill>
                  <a:srgbClr val="505050"/>
                </a:solidFill>
                <a:latin typeface="Segoe UI Semibold" charset="0"/>
                <a:cs typeface="Segoe UI Semibold" charset="0"/>
              </a:rPr>
              <a:t>IoT Edge</a:t>
            </a:r>
          </a:p>
          <a:p>
            <a:pPr algn="ctr" defTabSz="914225"/>
            <a:endParaRPr lang="en-US" sz="1000" b="1" kern="0" spc="49" dirty="0">
              <a:solidFill>
                <a:srgbClr val="505050"/>
              </a:solidFill>
              <a:latin typeface="Segoe UI Semibold" charset="0"/>
              <a:cs typeface="Segoe UI Semibold" charset="0"/>
            </a:endParaRPr>
          </a:p>
        </p:txBody>
      </p:sp>
      <p:sp>
        <p:nvSpPr>
          <p:cNvPr id="42" name="Rectangle 41">
            <a:extLst>
              <a:ext uri="{FF2B5EF4-FFF2-40B4-BE49-F238E27FC236}">
                <a16:creationId xmlns:a16="http://schemas.microsoft.com/office/drawing/2014/main" id="{48B510BA-873E-47AC-AD6D-A804E4617003}"/>
              </a:ext>
            </a:extLst>
          </p:cNvPr>
          <p:cNvSpPr/>
          <p:nvPr/>
        </p:nvSpPr>
        <p:spPr>
          <a:xfrm>
            <a:off x="10710838" y="4049830"/>
            <a:ext cx="1407387" cy="244398"/>
          </a:xfrm>
          <a:prstGeom prst="rect">
            <a:avLst/>
          </a:prstGeom>
          <a:noFill/>
        </p:spPr>
        <p:txBody>
          <a:bodyPr wrap="square" rtlCol="0">
            <a:spAutoFit/>
          </a:bodyPr>
          <a:lstStyle/>
          <a:p>
            <a:pPr algn="ctr" defTabSz="914225"/>
            <a:r>
              <a:rPr lang="en-US" sz="1000" b="1" kern="0" spc="49" dirty="0">
                <a:solidFill>
                  <a:srgbClr val="505050"/>
                </a:solidFill>
                <a:latin typeface="Segoe UI Semibold" charset="0"/>
                <a:cs typeface="Segoe UI Semibold" charset="0"/>
              </a:rPr>
              <a:t>Visual tooling</a:t>
            </a:r>
          </a:p>
        </p:txBody>
      </p:sp>
      <p:sp>
        <p:nvSpPr>
          <p:cNvPr id="44" name="Rectangle 43">
            <a:extLst>
              <a:ext uri="{FF2B5EF4-FFF2-40B4-BE49-F238E27FC236}">
                <a16:creationId xmlns:a16="http://schemas.microsoft.com/office/drawing/2014/main" id="{6B603F56-966C-4560-A771-27A0ADC6074E}"/>
              </a:ext>
            </a:extLst>
          </p:cNvPr>
          <p:cNvSpPr/>
          <p:nvPr/>
        </p:nvSpPr>
        <p:spPr>
          <a:xfrm>
            <a:off x="10804358" y="4710215"/>
            <a:ext cx="1233402" cy="707886"/>
          </a:xfrm>
          <a:prstGeom prst="rect">
            <a:avLst/>
          </a:prstGeom>
          <a:noFill/>
        </p:spPr>
        <p:txBody>
          <a:bodyPr wrap="square" rtlCol="0">
            <a:spAutoFit/>
          </a:bodyPr>
          <a:lstStyle/>
          <a:p>
            <a:pPr algn="ctr" defTabSz="914225"/>
            <a:r>
              <a:rPr lang="en-US" sz="1000" b="1" kern="0" spc="49" dirty="0">
                <a:solidFill>
                  <a:srgbClr val="505050"/>
                </a:solidFill>
                <a:latin typeface="Segoe UI Semibold" charset="0"/>
                <a:cs typeface="Segoe UI Semibold" charset="0"/>
              </a:rPr>
              <a:t>Azure ML Visual Designer,</a:t>
            </a:r>
          </a:p>
          <a:p>
            <a:pPr algn="ctr" defTabSz="914225"/>
            <a:r>
              <a:rPr lang="en-US" sz="1000" b="1" kern="0" spc="49" dirty="0">
                <a:solidFill>
                  <a:srgbClr val="505050"/>
                </a:solidFill>
                <a:latin typeface="Segoe UI Semibold" charset="0"/>
                <a:cs typeface="Segoe UI Semibold" charset="0"/>
              </a:rPr>
              <a:t>Azure ML Studio (classic)</a:t>
            </a:r>
          </a:p>
        </p:txBody>
      </p:sp>
      <p:sp>
        <p:nvSpPr>
          <p:cNvPr id="46" name="Rectangle 45">
            <a:extLst>
              <a:ext uri="{FF2B5EF4-FFF2-40B4-BE49-F238E27FC236}">
                <a16:creationId xmlns:a16="http://schemas.microsoft.com/office/drawing/2014/main" id="{1F5D7714-20C9-464B-8B6B-2ABCE178EE44}"/>
              </a:ext>
            </a:extLst>
          </p:cNvPr>
          <p:cNvSpPr/>
          <p:nvPr/>
        </p:nvSpPr>
        <p:spPr>
          <a:xfrm>
            <a:off x="6173461" y="2350804"/>
            <a:ext cx="1164831" cy="244398"/>
          </a:xfrm>
          <a:prstGeom prst="rect">
            <a:avLst/>
          </a:prstGeom>
          <a:noFill/>
        </p:spPr>
        <p:txBody>
          <a:bodyPr wrap="square" rtlCol="0">
            <a:spAutoFit/>
          </a:bodyPr>
          <a:lstStyle/>
          <a:p>
            <a:pPr algn="ctr" defTabSz="914225"/>
            <a:r>
              <a:rPr lang="en-US" sz="1000" b="1" kern="0" spc="49">
                <a:solidFill>
                  <a:srgbClr val="505050"/>
                </a:solidFill>
                <a:latin typeface="Segoe UI Semibold" charset="0"/>
                <a:cs typeface="Segoe UI Semibold" charset="0"/>
              </a:rPr>
              <a:t>Consume</a:t>
            </a:r>
          </a:p>
        </p:txBody>
      </p:sp>
      <p:sp>
        <p:nvSpPr>
          <p:cNvPr id="48" name="Rectangle 47">
            <a:extLst>
              <a:ext uri="{FF2B5EF4-FFF2-40B4-BE49-F238E27FC236}">
                <a16:creationId xmlns:a16="http://schemas.microsoft.com/office/drawing/2014/main" id="{5607AB1E-004D-4200-9AA3-54F30E4F5EC0}"/>
              </a:ext>
            </a:extLst>
          </p:cNvPr>
          <p:cNvSpPr/>
          <p:nvPr/>
        </p:nvSpPr>
        <p:spPr>
          <a:xfrm>
            <a:off x="6173461" y="3196214"/>
            <a:ext cx="1164831" cy="398279"/>
          </a:xfrm>
          <a:prstGeom prst="rect">
            <a:avLst/>
          </a:prstGeom>
          <a:noFill/>
        </p:spPr>
        <p:txBody>
          <a:bodyPr wrap="square" rtlCol="0">
            <a:spAutoFit/>
          </a:bodyPr>
          <a:lstStyle/>
          <a:p>
            <a:pPr algn="ctr" defTabSz="914225"/>
            <a:r>
              <a:rPr lang="en-US" sz="1000" b="1" kern="0" spc="49" dirty="0">
                <a:solidFill>
                  <a:srgbClr val="505050"/>
                </a:solidFill>
                <a:latin typeface="Segoe UI Semibold" charset="0"/>
                <a:cs typeface="Segoe UI Semibold" charset="0"/>
              </a:rPr>
              <a:t>Cognitive services*</a:t>
            </a:r>
          </a:p>
        </p:txBody>
      </p:sp>
      <p:cxnSp>
        <p:nvCxnSpPr>
          <p:cNvPr id="54" name="Straight Arrow Connector 53">
            <a:extLst>
              <a:ext uri="{FF2B5EF4-FFF2-40B4-BE49-F238E27FC236}">
                <a16:creationId xmlns:a16="http://schemas.microsoft.com/office/drawing/2014/main" id="{E1DE7AE9-ADD5-4089-B3E6-09766A655E28}"/>
              </a:ext>
            </a:extLst>
          </p:cNvPr>
          <p:cNvCxnSpPr>
            <a:cxnSpLocks/>
            <a:stCxn id="14" idx="2"/>
            <a:endCxn id="16" idx="0"/>
          </p:cNvCxnSpPr>
          <p:nvPr/>
        </p:nvCxnSpPr>
        <p:spPr>
          <a:xfrm>
            <a:off x="4696015" y="1810323"/>
            <a:ext cx="0" cy="54048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48BCA353-D4C1-4B68-92E2-3785CA7E5291}"/>
              </a:ext>
            </a:extLst>
          </p:cNvPr>
          <p:cNvCxnSpPr>
            <a:cxnSpLocks/>
            <a:stCxn id="14" idx="2"/>
            <a:endCxn id="46" idx="0"/>
          </p:cNvCxnSpPr>
          <p:nvPr/>
        </p:nvCxnSpPr>
        <p:spPr>
          <a:xfrm rot="16200000" flipH="1">
            <a:off x="5455705" y="1050632"/>
            <a:ext cx="540480" cy="2059861"/>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02A89DB-F407-4AEE-A504-5534AD610150}"/>
              </a:ext>
            </a:extLst>
          </p:cNvPr>
          <p:cNvCxnSpPr>
            <a:stCxn id="46" idx="2"/>
            <a:endCxn id="48" idx="0"/>
          </p:cNvCxnSpPr>
          <p:nvPr/>
        </p:nvCxnSpPr>
        <p:spPr>
          <a:xfrm>
            <a:off x="6755876" y="2595202"/>
            <a:ext cx="0" cy="601012"/>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664D9DC-9218-4CEC-9F8C-B7AD2D58224F}"/>
              </a:ext>
            </a:extLst>
          </p:cNvPr>
          <p:cNvCxnSpPr>
            <a:cxnSpLocks/>
            <a:stCxn id="16" idx="2"/>
            <a:endCxn id="18" idx="0"/>
          </p:cNvCxnSpPr>
          <p:nvPr/>
        </p:nvCxnSpPr>
        <p:spPr>
          <a:xfrm>
            <a:off x="4696015" y="2595202"/>
            <a:ext cx="0" cy="601013"/>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1DC69CAB-2AF3-4B5D-97A8-E47C14D0343A}"/>
              </a:ext>
            </a:extLst>
          </p:cNvPr>
          <p:cNvCxnSpPr>
            <a:cxnSpLocks/>
            <a:stCxn id="18" idx="2"/>
            <a:endCxn id="42" idx="0"/>
          </p:cNvCxnSpPr>
          <p:nvPr/>
        </p:nvCxnSpPr>
        <p:spPr>
          <a:xfrm rot="16200000" flipH="1">
            <a:off x="7827605" y="462903"/>
            <a:ext cx="455336" cy="6718517"/>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77B7A99-ABF9-4125-A69D-B3823E78CF0D}"/>
              </a:ext>
            </a:extLst>
          </p:cNvPr>
          <p:cNvCxnSpPr>
            <a:cxnSpLocks/>
            <a:stCxn id="18" idx="2"/>
            <a:endCxn id="20" idx="0"/>
          </p:cNvCxnSpPr>
          <p:nvPr/>
        </p:nvCxnSpPr>
        <p:spPr>
          <a:xfrm>
            <a:off x="4696015" y="3594493"/>
            <a:ext cx="1" cy="45533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9574A75F-DF0C-4653-9444-8E340791FE88}"/>
              </a:ext>
            </a:extLst>
          </p:cNvPr>
          <p:cNvCxnSpPr>
            <a:cxnSpLocks/>
            <a:stCxn id="42" idx="2"/>
            <a:endCxn id="44" idx="0"/>
          </p:cNvCxnSpPr>
          <p:nvPr/>
        </p:nvCxnSpPr>
        <p:spPr>
          <a:xfrm>
            <a:off x="11414532" y="4294228"/>
            <a:ext cx="6527" cy="41598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FDE66FF6-6CEB-4AFB-8999-3346CD021522}"/>
              </a:ext>
            </a:extLst>
          </p:cNvPr>
          <p:cNvCxnSpPr>
            <a:cxnSpLocks/>
            <a:stCxn id="20" idx="2"/>
            <a:endCxn id="28" idx="0"/>
          </p:cNvCxnSpPr>
          <p:nvPr/>
        </p:nvCxnSpPr>
        <p:spPr>
          <a:xfrm rot="16200000" flipH="1">
            <a:off x="5517953" y="3472290"/>
            <a:ext cx="415987" cy="2059861"/>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A9E3576-FF35-47D1-AAA4-8F8628C68BA0}"/>
              </a:ext>
            </a:extLst>
          </p:cNvPr>
          <p:cNvCxnSpPr>
            <a:cxnSpLocks/>
            <a:stCxn id="20" idx="2"/>
            <a:endCxn id="22" idx="0"/>
          </p:cNvCxnSpPr>
          <p:nvPr/>
        </p:nvCxnSpPr>
        <p:spPr>
          <a:xfrm flipH="1">
            <a:off x="4696015" y="4294228"/>
            <a:ext cx="1" cy="415988"/>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C0E55839-5B12-49F0-B8CA-0F0C61726579}"/>
              </a:ext>
            </a:extLst>
          </p:cNvPr>
          <p:cNvCxnSpPr>
            <a:cxnSpLocks/>
            <a:stCxn id="22" idx="2"/>
            <a:endCxn id="26" idx="0"/>
          </p:cNvCxnSpPr>
          <p:nvPr/>
        </p:nvCxnSpPr>
        <p:spPr>
          <a:xfrm rot="16200000" flipH="1">
            <a:off x="4614968" y="5189540"/>
            <a:ext cx="687016" cy="524923"/>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B8903ED4-43C5-4323-B6DA-776728004EA3}"/>
              </a:ext>
            </a:extLst>
          </p:cNvPr>
          <p:cNvCxnSpPr>
            <a:cxnSpLocks/>
            <a:stCxn id="22" idx="2"/>
            <a:endCxn id="24" idx="0"/>
          </p:cNvCxnSpPr>
          <p:nvPr/>
        </p:nvCxnSpPr>
        <p:spPr>
          <a:xfrm rot="5400000">
            <a:off x="4107350" y="5206845"/>
            <a:ext cx="687016" cy="490315"/>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0D240FB6-D436-47C8-B752-DE3233F60A39}"/>
              </a:ext>
            </a:extLst>
          </p:cNvPr>
          <p:cNvCxnSpPr>
            <a:cxnSpLocks/>
            <a:stCxn id="28" idx="2"/>
            <a:endCxn id="30" idx="0"/>
          </p:cNvCxnSpPr>
          <p:nvPr/>
        </p:nvCxnSpPr>
        <p:spPr>
          <a:xfrm rot="5400000">
            <a:off x="6169350" y="5208982"/>
            <a:ext cx="685185" cy="487870"/>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567B69F8-0F94-45D4-A1DB-27D9B488CF48}"/>
              </a:ext>
            </a:extLst>
          </p:cNvPr>
          <p:cNvCxnSpPr>
            <a:cxnSpLocks/>
            <a:stCxn id="28" idx="2"/>
            <a:endCxn id="32" idx="0"/>
          </p:cNvCxnSpPr>
          <p:nvPr/>
        </p:nvCxnSpPr>
        <p:spPr>
          <a:xfrm rot="16200000" flipH="1">
            <a:off x="6627993" y="5238209"/>
            <a:ext cx="685185" cy="429416"/>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5A4DE633-58FA-4F2B-AFCF-A1E9E9446229}"/>
              </a:ext>
            </a:extLst>
          </p:cNvPr>
          <p:cNvCxnSpPr>
            <a:cxnSpLocks/>
            <a:stCxn id="20" idx="2"/>
            <a:endCxn id="50" idx="0"/>
          </p:cNvCxnSpPr>
          <p:nvPr/>
        </p:nvCxnSpPr>
        <p:spPr>
          <a:xfrm rot="16200000" flipH="1">
            <a:off x="6807592" y="2182651"/>
            <a:ext cx="415987" cy="4639139"/>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38362C05-D3C0-479F-B482-86F1635FE1EF}"/>
              </a:ext>
            </a:extLst>
          </p:cNvPr>
          <p:cNvSpPr/>
          <p:nvPr/>
        </p:nvSpPr>
        <p:spPr>
          <a:xfrm>
            <a:off x="7362982" y="3196214"/>
            <a:ext cx="3311670" cy="398279"/>
          </a:xfrm>
          <a:prstGeom prst="rect">
            <a:avLst/>
          </a:prstGeom>
          <a:noFill/>
        </p:spPr>
        <p:txBody>
          <a:bodyPr wrap="square" rtlCol="0">
            <a:spAutoFit/>
          </a:bodyPr>
          <a:lstStyle/>
          <a:p>
            <a:pPr defTabSz="914225"/>
            <a:r>
              <a:rPr lang="en-US" sz="1000" b="1" kern="0" spc="49" dirty="0">
                <a:solidFill>
                  <a:srgbClr val="505050"/>
                </a:solidFill>
                <a:latin typeface="Segoe UI Semibold" charset="0"/>
                <a:cs typeface="Segoe UI Semibold" charset="0"/>
              </a:rPr>
              <a:t>*Some Cognitive Services (e.g., Vision) support code-free customization</a:t>
            </a:r>
          </a:p>
        </p:txBody>
      </p:sp>
      <p:sp>
        <p:nvSpPr>
          <p:cNvPr id="45" name="Rectangle 44">
            <a:extLst>
              <a:ext uri="{FF2B5EF4-FFF2-40B4-BE49-F238E27FC236}">
                <a16:creationId xmlns:a16="http://schemas.microsoft.com/office/drawing/2014/main" id="{6951D934-63C5-4655-8AD3-929AE21E790C}"/>
              </a:ext>
            </a:extLst>
          </p:cNvPr>
          <p:cNvSpPr/>
          <p:nvPr/>
        </p:nvSpPr>
        <p:spPr>
          <a:xfrm>
            <a:off x="263405" y="6613116"/>
            <a:ext cx="5305923" cy="244398"/>
          </a:xfrm>
          <a:prstGeom prst="rect">
            <a:avLst/>
          </a:prstGeom>
          <a:noFill/>
        </p:spPr>
        <p:txBody>
          <a:bodyPr wrap="square" rtlCol="0">
            <a:spAutoFit/>
          </a:bodyPr>
          <a:lstStyle/>
          <a:p>
            <a:pPr defTabSz="914225"/>
            <a:r>
              <a:rPr lang="en-US" sz="1000" b="1" kern="0" spc="49" dirty="0">
                <a:solidFill>
                  <a:srgbClr val="505050"/>
                </a:solidFill>
                <a:latin typeface="Segoe UI Semibold" charset="0"/>
                <a:cs typeface="Segoe UI Semibold" charset="0"/>
              </a:rPr>
              <a:t>** Can also be deployed to HDInsight</a:t>
            </a:r>
          </a:p>
        </p:txBody>
      </p:sp>
      <p:cxnSp>
        <p:nvCxnSpPr>
          <p:cNvPr id="49" name="Connector: Elbow 48">
            <a:extLst>
              <a:ext uri="{FF2B5EF4-FFF2-40B4-BE49-F238E27FC236}">
                <a16:creationId xmlns:a16="http://schemas.microsoft.com/office/drawing/2014/main" id="{3EAFD551-D8FB-49E5-92B5-3670D37156A4}"/>
              </a:ext>
            </a:extLst>
          </p:cNvPr>
          <p:cNvCxnSpPr>
            <a:cxnSpLocks/>
            <a:stCxn id="20" idx="2"/>
            <a:endCxn id="53" idx="0"/>
          </p:cNvCxnSpPr>
          <p:nvPr/>
        </p:nvCxnSpPr>
        <p:spPr>
          <a:xfrm rot="16200000" flipH="1">
            <a:off x="6376255" y="2613988"/>
            <a:ext cx="415988" cy="3776465"/>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B6A375D2-E540-4C83-B0F1-C4E74BC8B160}"/>
              </a:ext>
            </a:extLst>
          </p:cNvPr>
          <p:cNvSpPr/>
          <p:nvPr/>
        </p:nvSpPr>
        <p:spPr>
          <a:xfrm>
            <a:off x="8839231" y="4710215"/>
            <a:ext cx="991847" cy="400110"/>
          </a:xfrm>
          <a:prstGeom prst="rect">
            <a:avLst/>
          </a:prstGeom>
          <a:noFill/>
        </p:spPr>
        <p:txBody>
          <a:bodyPr wrap="square" rtlCol="0">
            <a:spAutoFit/>
          </a:bodyPr>
          <a:lstStyle/>
          <a:p>
            <a:pPr algn="ctr" defTabSz="914225"/>
            <a:r>
              <a:rPr lang="en-US" sz="1000" b="1" kern="0" spc="49" dirty="0">
                <a:solidFill>
                  <a:srgbClr val="505050"/>
                </a:solidFill>
                <a:latin typeface="Segoe UI Semibold" charset="0"/>
                <a:cs typeface="Segoe UI Semibold" charset="0"/>
              </a:rPr>
              <a:t>GitHub </a:t>
            </a:r>
            <a:r>
              <a:rPr lang="en-US" sz="1000" b="1" kern="0" spc="49" dirty="0" err="1">
                <a:solidFill>
                  <a:srgbClr val="505050"/>
                </a:solidFill>
                <a:latin typeface="Segoe UI Semibold" charset="0"/>
                <a:cs typeface="Segoe UI Semibold" charset="0"/>
              </a:rPr>
              <a:t>Codespaces</a:t>
            </a:r>
            <a:endParaRPr lang="en-US" sz="1000" b="1" kern="0" spc="49" dirty="0">
              <a:solidFill>
                <a:srgbClr val="505050"/>
              </a:solidFill>
              <a:latin typeface="Segoe UI Semibold" charset="0"/>
              <a:cs typeface="Segoe UI Semibold" charset="0"/>
            </a:endParaRPr>
          </a:p>
        </p:txBody>
      </p:sp>
      <p:sp>
        <p:nvSpPr>
          <p:cNvPr id="53" name="Rectangle 52">
            <a:extLst>
              <a:ext uri="{FF2B5EF4-FFF2-40B4-BE49-F238E27FC236}">
                <a16:creationId xmlns:a16="http://schemas.microsoft.com/office/drawing/2014/main" id="{EACE6F65-4FF4-419E-A870-21DF7F4D2AAD}"/>
              </a:ext>
            </a:extLst>
          </p:cNvPr>
          <p:cNvSpPr/>
          <p:nvPr/>
        </p:nvSpPr>
        <p:spPr>
          <a:xfrm>
            <a:off x="7976557" y="4710215"/>
            <a:ext cx="991847" cy="398279"/>
          </a:xfrm>
          <a:prstGeom prst="rect">
            <a:avLst/>
          </a:prstGeom>
          <a:noFill/>
        </p:spPr>
        <p:txBody>
          <a:bodyPr wrap="square" rtlCol="0">
            <a:spAutoFit/>
          </a:bodyPr>
          <a:lstStyle/>
          <a:p>
            <a:pPr algn="ctr" defTabSz="914225"/>
            <a:r>
              <a:rPr lang="en-US" sz="1000" b="1" kern="0" spc="49" dirty="0">
                <a:solidFill>
                  <a:srgbClr val="505050"/>
                </a:solidFill>
                <a:latin typeface="Segoe UI Semibold" charset="0"/>
                <a:cs typeface="Segoe UI Semibold" charset="0"/>
              </a:rPr>
              <a:t>Azure </a:t>
            </a:r>
          </a:p>
          <a:p>
            <a:pPr algn="ctr" defTabSz="914225"/>
            <a:r>
              <a:rPr lang="en-US" sz="1000" b="1" kern="0" spc="49" dirty="0">
                <a:solidFill>
                  <a:srgbClr val="505050"/>
                </a:solidFill>
                <a:latin typeface="Segoe UI Semibold" charset="0"/>
                <a:cs typeface="Segoe UI Semibold" charset="0"/>
              </a:rPr>
              <a:t>DSVM</a:t>
            </a:r>
          </a:p>
        </p:txBody>
      </p:sp>
      <p:sp>
        <p:nvSpPr>
          <p:cNvPr id="55" name="Rectangle 54">
            <a:extLst>
              <a:ext uri="{FF2B5EF4-FFF2-40B4-BE49-F238E27FC236}">
                <a16:creationId xmlns:a16="http://schemas.microsoft.com/office/drawing/2014/main" id="{E9B473B5-79D3-42A9-B912-A89EB66CDDF2}"/>
              </a:ext>
            </a:extLst>
          </p:cNvPr>
          <p:cNvSpPr/>
          <p:nvPr/>
        </p:nvSpPr>
        <p:spPr>
          <a:xfrm>
            <a:off x="5331064" y="4327418"/>
            <a:ext cx="991847" cy="244398"/>
          </a:xfrm>
          <a:prstGeom prst="rect">
            <a:avLst/>
          </a:prstGeom>
          <a:noFill/>
        </p:spPr>
        <p:txBody>
          <a:bodyPr wrap="square" rtlCol="0">
            <a:spAutoFit/>
          </a:bodyPr>
          <a:lstStyle/>
          <a:p>
            <a:pPr algn="ctr" defTabSz="914225"/>
            <a:r>
              <a:rPr lang="en-US" sz="1000" b="1" kern="0" spc="49" dirty="0">
                <a:solidFill>
                  <a:srgbClr val="505050"/>
                </a:solidFill>
                <a:latin typeface="Segoe UI Semibold" charset="0"/>
                <a:cs typeface="Segoe UI Semibold" charset="0"/>
              </a:rPr>
              <a:t>(Cloud)</a:t>
            </a:r>
          </a:p>
        </p:txBody>
      </p:sp>
      <p:cxnSp>
        <p:nvCxnSpPr>
          <p:cNvPr id="60" name="Connector: Elbow 59">
            <a:extLst>
              <a:ext uri="{FF2B5EF4-FFF2-40B4-BE49-F238E27FC236}">
                <a16:creationId xmlns:a16="http://schemas.microsoft.com/office/drawing/2014/main" id="{1CD12CFC-4790-4B43-BB7B-16E852D3BEC3}"/>
              </a:ext>
            </a:extLst>
          </p:cNvPr>
          <p:cNvCxnSpPr>
            <a:cxnSpLocks/>
            <a:stCxn id="28" idx="2"/>
            <a:endCxn id="61" idx="0"/>
          </p:cNvCxnSpPr>
          <p:nvPr/>
        </p:nvCxnSpPr>
        <p:spPr>
          <a:xfrm rot="16200000" flipH="1">
            <a:off x="7046461" y="4819741"/>
            <a:ext cx="685185" cy="1266352"/>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5E234871-82BC-4896-AFD9-253D46C1176D}"/>
              </a:ext>
            </a:extLst>
          </p:cNvPr>
          <p:cNvSpPr/>
          <p:nvPr/>
        </p:nvSpPr>
        <p:spPr>
          <a:xfrm>
            <a:off x="7531088" y="5795510"/>
            <a:ext cx="982281" cy="244398"/>
          </a:xfrm>
          <a:prstGeom prst="rect">
            <a:avLst/>
          </a:prstGeom>
          <a:noFill/>
        </p:spPr>
        <p:txBody>
          <a:bodyPr wrap="square" rtlCol="0">
            <a:spAutoFit/>
          </a:bodyPr>
          <a:lstStyle/>
          <a:p>
            <a:pPr algn="ctr" defTabSz="914225"/>
            <a:r>
              <a:rPr lang="en-US" sz="1000" b="1" kern="0" spc="49" dirty="0">
                <a:solidFill>
                  <a:srgbClr val="505050"/>
                </a:solidFill>
                <a:latin typeface="Segoe UI Semibold" charset="0"/>
                <a:cs typeface="Segoe UI Semibold" charset="0"/>
              </a:rPr>
              <a:t>Spark</a:t>
            </a:r>
          </a:p>
        </p:txBody>
      </p:sp>
      <p:sp>
        <p:nvSpPr>
          <p:cNvPr id="67" name="Rectangle 66">
            <a:extLst>
              <a:ext uri="{FF2B5EF4-FFF2-40B4-BE49-F238E27FC236}">
                <a16:creationId xmlns:a16="http://schemas.microsoft.com/office/drawing/2014/main" id="{67615B4D-8380-469C-9545-453CA6EE8C0E}"/>
              </a:ext>
            </a:extLst>
          </p:cNvPr>
          <p:cNvSpPr/>
          <p:nvPr/>
        </p:nvSpPr>
        <p:spPr>
          <a:xfrm>
            <a:off x="7202105" y="4710215"/>
            <a:ext cx="982281" cy="400110"/>
          </a:xfrm>
          <a:prstGeom prst="rect">
            <a:avLst/>
          </a:prstGeom>
          <a:noFill/>
        </p:spPr>
        <p:txBody>
          <a:bodyPr wrap="square" rtlCol="0">
            <a:spAutoFit/>
          </a:bodyPr>
          <a:lstStyle/>
          <a:p>
            <a:pPr algn="ctr" defTabSz="914225"/>
            <a:r>
              <a:rPr lang="en-US" sz="1000" b="1" kern="0" spc="49" dirty="0">
                <a:solidFill>
                  <a:srgbClr val="505050"/>
                </a:solidFill>
                <a:latin typeface="Segoe UI Semibold" charset="0"/>
                <a:cs typeface="Segoe UI Semibold" charset="0"/>
              </a:rPr>
              <a:t>Azure Synapse</a:t>
            </a:r>
          </a:p>
        </p:txBody>
      </p:sp>
      <p:cxnSp>
        <p:nvCxnSpPr>
          <p:cNvPr id="72" name="Connector: Elbow 71">
            <a:extLst>
              <a:ext uri="{FF2B5EF4-FFF2-40B4-BE49-F238E27FC236}">
                <a16:creationId xmlns:a16="http://schemas.microsoft.com/office/drawing/2014/main" id="{3569EE80-2F92-4EC5-AAD2-C9DC57C48584}"/>
              </a:ext>
            </a:extLst>
          </p:cNvPr>
          <p:cNvCxnSpPr>
            <a:cxnSpLocks/>
            <a:stCxn id="20" idx="2"/>
            <a:endCxn id="67" idx="0"/>
          </p:cNvCxnSpPr>
          <p:nvPr/>
        </p:nvCxnSpPr>
        <p:spPr>
          <a:xfrm rot="16200000" flipH="1">
            <a:off x="5986638" y="3003606"/>
            <a:ext cx="415987" cy="2997230"/>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34CED668-473D-419B-8F8A-7A8E8B541870}"/>
              </a:ext>
            </a:extLst>
          </p:cNvPr>
          <p:cNvCxnSpPr>
            <a:cxnSpLocks/>
            <a:stCxn id="67" idx="2"/>
            <a:endCxn id="61" idx="0"/>
          </p:cNvCxnSpPr>
          <p:nvPr/>
        </p:nvCxnSpPr>
        <p:spPr>
          <a:xfrm rot="16200000" flipH="1">
            <a:off x="7515145" y="5288425"/>
            <a:ext cx="685185" cy="328983"/>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F72999D7-AC2D-4336-A10E-FB4FAF0EA705}"/>
              </a:ext>
            </a:extLst>
          </p:cNvPr>
          <p:cNvSpPr/>
          <p:nvPr/>
        </p:nvSpPr>
        <p:spPr>
          <a:xfrm>
            <a:off x="9958379" y="4710214"/>
            <a:ext cx="991847" cy="398279"/>
          </a:xfrm>
          <a:prstGeom prst="rect">
            <a:avLst/>
          </a:prstGeom>
          <a:noFill/>
        </p:spPr>
        <p:txBody>
          <a:bodyPr wrap="square" rtlCol="0">
            <a:spAutoFit/>
          </a:bodyPr>
          <a:lstStyle/>
          <a:p>
            <a:pPr algn="ctr" defTabSz="914225"/>
            <a:r>
              <a:rPr lang="en-US" sz="1000" b="1" kern="0" spc="49" dirty="0">
                <a:solidFill>
                  <a:srgbClr val="505050"/>
                </a:solidFill>
                <a:latin typeface="Segoe UI Semibold" charset="0"/>
                <a:cs typeface="Segoe UI Semibold" charset="0"/>
              </a:rPr>
              <a:t>Power BI (ML)</a:t>
            </a:r>
          </a:p>
        </p:txBody>
      </p:sp>
      <p:cxnSp>
        <p:nvCxnSpPr>
          <p:cNvPr id="51" name="Connector: Elbow 50">
            <a:extLst>
              <a:ext uri="{FF2B5EF4-FFF2-40B4-BE49-F238E27FC236}">
                <a16:creationId xmlns:a16="http://schemas.microsoft.com/office/drawing/2014/main" id="{4953DE19-2CEA-4C90-886A-0DF57917A25C}"/>
              </a:ext>
            </a:extLst>
          </p:cNvPr>
          <p:cNvCxnSpPr>
            <a:cxnSpLocks/>
            <a:endCxn id="47" idx="0"/>
          </p:cNvCxnSpPr>
          <p:nvPr/>
        </p:nvCxnSpPr>
        <p:spPr>
          <a:xfrm rot="10800000" flipV="1">
            <a:off x="10454305" y="4502219"/>
            <a:ext cx="960228" cy="207994"/>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59EF1F6C-B8AF-4EE1-832E-3F6D7257FB78}"/>
              </a:ext>
            </a:extLst>
          </p:cNvPr>
          <p:cNvSpPr/>
          <p:nvPr/>
        </p:nvSpPr>
        <p:spPr>
          <a:xfrm>
            <a:off x="6883946" y="6601983"/>
            <a:ext cx="5305923" cy="246221"/>
          </a:xfrm>
          <a:prstGeom prst="rect">
            <a:avLst/>
          </a:prstGeom>
          <a:noFill/>
        </p:spPr>
        <p:txBody>
          <a:bodyPr wrap="square" rtlCol="0">
            <a:spAutoFit/>
          </a:bodyPr>
          <a:lstStyle/>
          <a:p>
            <a:pPr algn="r" defTabSz="914225"/>
            <a:r>
              <a:rPr lang="en-US" sz="1000" b="1" kern="0" spc="49" dirty="0">
                <a:solidFill>
                  <a:srgbClr val="505050"/>
                </a:solidFill>
                <a:latin typeface="Segoe UI Semibold" charset="0"/>
                <a:cs typeface="Segoe UI Semibold" charset="0"/>
              </a:rPr>
              <a:t>*** </a:t>
            </a:r>
            <a:r>
              <a:rPr lang="en-US" sz="1000" dirty="0">
                <a:hlinkClick r:id="rId3"/>
              </a:rPr>
              <a:t>https://docs.microsoft.com/en-us/azure/machine-learning/concept-compute-target</a:t>
            </a:r>
            <a:endParaRPr lang="en-US" sz="1000" dirty="0"/>
          </a:p>
        </p:txBody>
      </p:sp>
    </p:spTree>
    <p:extLst>
      <p:ext uri="{BB962C8B-B14F-4D97-AF65-F5344CB8AC3E}">
        <p14:creationId xmlns:p14="http://schemas.microsoft.com/office/powerpoint/2010/main" val="38339408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07675" y="3569032"/>
            <a:ext cx="5626375" cy="2706393"/>
          </a:xfrm>
          <a:prstGeom prst="rect">
            <a:avLst/>
          </a:prstGeom>
        </p:spPr>
      </p:pic>
      <p:sp>
        <p:nvSpPr>
          <p:cNvPr id="2" name="Title 1"/>
          <p:cNvSpPr txBox="1">
            <a:spLocks/>
          </p:cNvSpPr>
          <p:nvPr/>
        </p:nvSpPr>
        <p:spPr>
          <a:xfrm>
            <a:off x="274320" y="292082"/>
            <a:ext cx="11887200" cy="946413"/>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Reference Architecture</a:t>
            </a:r>
            <a:br>
              <a:rPr lang="en-US" dirty="0"/>
            </a:br>
            <a:r>
              <a:rPr lang="en-US" sz="3600" dirty="0"/>
              <a:t>Azure Machine Learning (ML) Studio </a:t>
            </a:r>
            <a:r>
              <a:rPr lang="en-US" sz="3600" i="1" dirty="0"/>
              <a:t>Classic*</a:t>
            </a:r>
            <a:endParaRPr lang="en-US" sz="2000" i="1" dirty="0"/>
          </a:p>
        </p:txBody>
      </p:sp>
      <p:sp>
        <p:nvSpPr>
          <p:cNvPr id="15" name="Rectangle 14"/>
          <p:cNvSpPr/>
          <p:nvPr/>
        </p:nvSpPr>
        <p:spPr>
          <a:xfrm>
            <a:off x="274320" y="6132344"/>
            <a:ext cx="11673840" cy="646331"/>
          </a:xfrm>
          <a:prstGeom prst="rect">
            <a:avLst/>
          </a:prstGeom>
        </p:spPr>
        <p:txBody>
          <a:bodyPr wrap="square">
            <a:spAutoFit/>
          </a:bodyPr>
          <a:lstStyle/>
          <a:p>
            <a:r>
              <a:rPr lang="en-US" dirty="0"/>
              <a:t>*Azure Machine Learning Studio (classic) is a cloud service (</a:t>
            </a:r>
            <a:r>
              <a:rPr lang="en-US" dirty="0">
                <a:hlinkClick r:id="rId4"/>
              </a:rPr>
              <a:t>https://studio.azureml.net/</a:t>
            </a:r>
            <a:r>
              <a:rPr lang="en-US" dirty="0"/>
              <a:t>) – Consider using the new studio experience in Azure Machine Learning - </a:t>
            </a:r>
            <a:r>
              <a:rPr lang="en-US" dirty="0">
                <a:hlinkClick r:id="rId5"/>
              </a:rPr>
              <a:t>https://azure.microsoft.com/en-us/services/machine-learning/#documentation</a:t>
            </a:r>
            <a:endParaRPr lang="en-US" dirty="0"/>
          </a:p>
        </p:txBody>
      </p:sp>
      <p:sp>
        <p:nvSpPr>
          <p:cNvPr id="8" name="Rectangle 7"/>
          <p:cNvSpPr/>
          <p:nvPr/>
        </p:nvSpPr>
        <p:spPr>
          <a:xfrm>
            <a:off x="274320" y="1403788"/>
            <a:ext cx="5836920" cy="2031325"/>
          </a:xfrm>
          <a:prstGeom prst="rect">
            <a:avLst/>
          </a:prstGeom>
        </p:spPr>
        <p:txBody>
          <a:bodyPr wrap="square">
            <a:spAutoFit/>
          </a:bodyPr>
          <a:lstStyle/>
          <a:p>
            <a:r>
              <a:rPr lang="en-US" dirty="0"/>
              <a:t>A complete solution for advanced analytics in the cloud</a:t>
            </a:r>
          </a:p>
          <a:p>
            <a:pPr marL="285750" indent="-285750">
              <a:buFont typeface="Arial" panose="020B0604020202020204" pitchFamily="34" charset="0"/>
              <a:buChar char="•"/>
            </a:pPr>
            <a:r>
              <a:rPr lang="en-US" dirty="0"/>
              <a:t>Build/run/evaluate machine learning experiments in the browser – no client-side software needed</a:t>
            </a:r>
          </a:p>
          <a:p>
            <a:pPr marL="285750" indent="-285750">
              <a:buFont typeface="Arial" panose="020B0604020202020204" pitchFamily="34" charset="0"/>
              <a:buChar char="•"/>
            </a:pPr>
            <a:r>
              <a:rPr lang="en-US" dirty="0"/>
              <a:t>Connect to on-premise and/or cloud data</a:t>
            </a:r>
          </a:p>
          <a:p>
            <a:pPr marL="285750" indent="-285750">
              <a:buFont typeface="Arial" panose="020B0604020202020204" pitchFamily="34" charset="0"/>
              <a:buChar char="•"/>
            </a:pPr>
            <a:r>
              <a:rPr lang="en-US" dirty="0"/>
              <a:t>Quickly deploy experiments as web services to call from external applications.</a:t>
            </a:r>
          </a:p>
          <a:p>
            <a:endParaRPr lang="en-US" dirty="0"/>
          </a:p>
        </p:txBody>
      </p:sp>
      <p:pic>
        <p:nvPicPr>
          <p:cNvPr id="97" name="Picture 96"/>
          <p:cNvPicPr>
            <a:picLocks noChangeAspect="1"/>
          </p:cNvPicPr>
          <p:nvPr/>
        </p:nvPicPr>
        <p:blipFill>
          <a:blip r:embed="rId6"/>
          <a:stretch>
            <a:fillRect/>
          </a:stretch>
        </p:blipFill>
        <p:spPr>
          <a:xfrm>
            <a:off x="6111240" y="1261659"/>
            <a:ext cx="5904076" cy="4794136"/>
          </a:xfrm>
          <a:prstGeom prst="rect">
            <a:avLst/>
          </a:prstGeom>
        </p:spPr>
      </p:pic>
    </p:spTree>
    <p:extLst>
      <p:ext uri="{BB962C8B-B14F-4D97-AF65-F5344CB8AC3E}">
        <p14:creationId xmlns:p14="http://schemas.microsoft.com/office/powerpoint/2010/main" val="295405970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3108</TotalTime>
  <Words>7681</Words>
  <Application>Microsoft Office PowerPoint</Application>
  <PresentationFormat>Widescreen</PresentationFormat>
  <Paragraphs>832</Paragraphs>
  <Slides>48</Slides>
  <Notes>48</Notes>
  <HiddenSlides>26</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48</vt:i4>
      </vt:variant>
    </vt:vector>
  </HeadingPairs>
  <TitlesOfParts>
    <vt:vector size="60" baseType="lpstr">
      <vt:lpstr>Arial</vt:lpstr>
      <vt:lpstr>Calibri</vt:lpstr>
      <vt:lpstr>Calibri Light</vt:lpstr>
      <vt:lpstr>Consolas</vt:lpstr>
      <vt:lpstr>Segoe</vt:lpstr>
      <vt:lpstr>Segoe Light</vt:lpstr>
      <vt:lpstr>Segoe UI</vt:lpstr>
      <vt:lpstr>Segoe UI Light</vt:lpstr>
      <vt:lpstr>Segoe UI Semibold</vt:lpstr>
      <vt:lpstr>Segoe UI Semilight</vt:lpstr>
      <vt:lpstr>Wingdings</vt:lpstr>
      <vt:lpstr>Office Theme</vt:lpstr>
      <vt:lpstr>Azure AI / IoT Hands-On Lab Last Updated - Oct, 2020</vt:lpstr>
      <vt:lpstr>PowerPoint Presentation</vt:lpstr>
      <vt:lpstr>PowerPoint Presentation</vt:lpstr>
      <vt:lpstr>PowerPoint Presentation</vt:lpstr>
      <vt:lpstr>PowerPoint Presentation</vt:lpstr>
      <vt:lpstr>PowerPoint Presentation</vt:lpstr>
      <vt:lpstr>PowerPoint Presentation</vt:lpstr>
      <vt:lpstr>Machine Learning &amp; AI Portfolio When to use what?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SAQL – Language &amp; Library</vt:lpstr>
      <vt:lpstr>Events and Time</vt:lpstr>
      <vt:lpstr>Windowing Concepts</vt:lpstr>
      <vt:lpstr>Tumbling Windows</vt:lpstr>
      <vt:lpstr>Hopping Windows</vt:lpstr>
      <vt:lpstr>Sliding Windows</vt:lpstr>
      <vt:lpstr>Joining multiple streams</vt:lpstr>
      <vt:lpstr>PowerPoint Presentation</vt:lpstr>
      <vt:lpstr>Scaling Concepts – Partitions </vt:lpstr>
      <vt:lpstr>PowerPoint Presentation</vt:lpstr>
      <vt:lpstr>PowerPoint Presentation</vt:lpstr>
      <vt:lpstr>PowerPoint Presentation</vt:lpstr>
      <vt:lpstr>Azure Data Lake: Store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Tyler Chessman</dc:creator>
  <cp:lastModifiedBy>Tyler Chessman</cp:lastModifiedBy>
  <cp:revision>147</cp:revision>
  <cp:lastPrinted>2016-07-05T13:53:34Z</cp:lastPrinted>
  <dcterms:created xsi:type="dcterms:W3CDTF">2015-10-09T16:01:49Z</dcterms:created>
  <dcterms:modified xsi:type="dcterms:W3CDTF">2020-10-08T18:24:19Z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tylerc@microsoft.com</vt:lpwstr>
  </property>
  <property fmtid="{D5CDD505-2E9C-101B-9397-08002B2CF9AE}" pid="5" name="MSIP_Label_f42aa342-8706-4288-bd11-ebb85995028c_SetDate">
    <vt:lpwstr>2018-02-06T18:12:50.8691217Z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